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84" r:id="rId2"/>
    <p:sldId id="276" r:id="rId3"/>
    <p:sldId id="295" r:id="rId4"/>
    <p:sldId id="287" r:id="rId5"/>
    <p:sldId id="289" r:id="rId6"/>
    <p:sldId id="290" r:id="rId7"/>
    <p:sldId id="286" r:id="rId8"/>
    <p:sldId id="336" r:id="rId9"/>
    <p:sldId id="298" r:id="rId10"/>
    <p:sldId id="339" r:id="rId11"/>
    <p:sldId id="288" r:id="rId12"/>
    <p:sldId id="293" r:id="rId13"/>
    <p:sldId id="294" r:id="rId14"/>
    <p:sldId id="334" r:id="rId15"/>
    <p:sldId id="335" r:id="rId16"/>
    <p:sldId id="304" r:id="rId17"/>
    <p:sldId id="302" r:id="rId18"/>
    <p:sldId id="301" r:id="rId19"/>
    <p:sldId id="274" r:id="rId20"/>
    <p:sldId id="279" r:id="rId21"/>
    <p:sldId id="281" r:id="rId22"/>
    <p:sldId id="299" r:id="rId23"/>
    <p:sldId id="305" r:id="rId24"/>
    <p:sldId id="338" r:id="rId25"/>
    <p:sldId id="337" r:id="rId26"/>
  </p:sldIdLst>
  <p:sldSz cx="9144000" cy="5143500" type="screen16x9"/>
  <p:notesSz cx="6858000" cy="9144000"/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E"/>
    <a:srgbClr val="003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817" autoAdjust="0"/>
  </p:normalViewPr>
  <p:slideViewPr>
    <p:cSldViewPr showGuides="1">
      <p:cViewPr varScale="1">
        <p:scale>
          <a:sx n="91" d="100"/>
          <a:sy n="91" d="100"/>
        </p:scale>
        <p:origin x="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21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FBFA-3B0F-4881-A1B1-23D3F0BAF1E9}" type="datetimeFigureOut">
              <a:rPr lang="de-DE" smtClean="0"/>
              <a:t>04.02.2020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A3F57-40DE-49FD-9156-E46E538E67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26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28BA-0391-41C9-9596-A9A90C51AEEA}" type="datetimeFigureOut">
              <a:rPr lang="de-DE" smtClean="0"/>
              <a:t>04.02.2020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7C834-08EF-4A66-A58C-9BE3459A1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7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350B6-6030-417F-B562-215F09401D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2247714"/>
            <a:ext cx="4572000" cy="2364292"/>
          </a:xfrm>
          <a:prstGeom prst="rect">
            <a:avLst/>
          </a:prstGeom>
          <a:noFill/>
        </p:spPr>
        <p:txBody>
          <a:bodyPr lIns="180000" tIns="180000"/>
          <a:lstStyle>
            <a:lvl1pPr marL="0" indent="0">
              <a:buNone/>
              <a:defRPr sz="110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269079" y="324328"/>
            <a:ext cx="6492083" cy="6453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3" y="1036638"/>
            <a:ext cx="6492080" cy="8085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4063" y="3279615"/>
            <a:ext cx="3854287" cy="228239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342887" indent="0" algn="ctr">
              <a:buNone/>
              <a:defRPr/>
            </a:lvl2pPr>
            <a:lvl3pPr marL="685773" indent="0" algn="ctr">
              <a:buNone/>
              <a:defRPr/>
            </a:lvl3pPr>
            <a:lvl4pPr marL="1028659" indent="0" algn="ctr">
              <a:buNone/>
              <a:defRPr/>
            </a:lvl4pPr>
            <a:lvl5pPr marL="1371545" indent="0" algn="ctr">
              <a:buNone/>
              <a:defRPr/>
            </a:lvl5pPr>
            <a:lvl6pPr marL="1714432" indent="0" algn="ctr">
              <a:buNone/>
              <a:defRPr/>
            </a:lvl6pPr>
            <a:lvl7pPr marL="2057318" indent="0" algn="ctr">
              <a:buNone/>
              <a:defRPr/>
            </a:lvl7pPr>
            <a:lvl8pPr marL="2400204" indent="0" algn="ctr">
              <a:buNone/>
              <a:defRPr/>
            </a:lvl8pPr>
            <a:lvl9pPr marL="2743090" indent="0" algn="ctr">
              <a:buNone/>
              <a:defRPr/>
            </a:lvl9pPr>
          </a:lstStyle>
          <a:p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0" y="4079435"/>
            <a:ext cx="3849269" cy="194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Occasion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69081" y="4403616"/>
            <a:ext cx="3849268" cy="19451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637234"/>
            <a:ext cx="3849269" cy="194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4328"/>
            <a:ext cx="925687" cy="6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TON_Titel und Untertit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9081" y="324328"/>
            <a:ext cx="8613459" cy="2384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2" y="627536"/>
            <a:ext cx="8613458" cy="193998"/>
          </a:xfrm>
        </p:spPr>
        <p:txBody>
          <a:bodyPr/>
          <a:lstStyle>
            <a:lvl1pPr marL="0" indent="0">
              <a:buNone/>
              <a:defRPr sz="13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69080" y="1040130"/>
            <a:ext cx="8613460" cy="3577590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057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087041"/>
            <a:ext cx="3919538" cy="3752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9" y="1087041"/>
            <a:ext cx="3921125" cy="3752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69644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982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_Titel und Untertitel">
    <p:bg>
      <p:bgPr>
        <a:gradFill flip="none" rotWithShape="1">
          <a:gsLst>
            <a:gs pos="100000">
              <a:srgbClr val="00305D"/>
            </a:gs>
            <a:gs pos="0">
              <a:srgbClr val="0062A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9081" y="324328"/>
            <a:ext cx="8613459" cy="23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3" y="627535"/>
            <a:ext cx="8613458" cy="193998"/>
          </a:xfrm>
        </p:spPr>
        <p:txBody>
          <a:bodyPr/>
          <a:lstStyle>
            <a:lvl1pPr marL="0" indent="0">
              <a:buNone/>
              <a:defRPr sz="135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69080" y="1040130"/>
            <a:ext cx="8613460" cy="35775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76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8" y="843558"/>
            <a:ext cx="8568952" cy="3888432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/>
          </p:nvPr>
        </p:nvSpPr>
        <p:spPr>
          <a:xfrm>
            <a:off x="395537" y="483519"/>
            <a:ext cx="8568952" cy="288032"/>
          </a:xfrm>
        </p:spPr>
        <p:txBody>
          <a:bodyPr/>
          <a:lstStyle>
            <a:lvl1pPr algn="l">
              <a:defRPr sz="1600"/>
            </a:lvl1pPr>
            <a:lvl2pPr algn="l">
              <a:buNone/>
              <a:defRPr sz="2000"/>
            </a:lvl2pPr>
            <a:lvl3pPr algn="l">
              <a:buNone/>
              <a:defRPr sz="2000"/>
            </a:lvl3pPr>
            <a:lvl4pPr algn="l">
              <a:buNone/>
              <a:defRPr sz="2000"/>
            </a:lvl4pPr>
            <a:lvl5pPr algn="l"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6209" y="187346"/>
            <a:ext cx="8548280" cy="296173"/>
          </a:xfrm>
        </p:spPr>
        <p:txBody>
          <a:bodyPr/>
          <a:lstStyle>
            <a:lvl1pPr>
              <a:defRPr sz="1800" b="1" i="0" baseline="0"/>
            </a:lvl1pPr>
          </a:lstStyle>
          <a:p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208990"/>
            <a:ext cx="1164266" cy="7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9080" y="324328"/>
            <a:ext cx="8613459" cy="2384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2" y="627535"/>
            <a:ext cx="8613458" cy="193998"/>
          </a:xfrm>
        </p:spPr>
        <p:txBody>
          <a:bodyPr/>
          <a:lstStyle>
            <a:lvl1pPr marL="0" indent="0">
              <a:buNone/>
              <a:defRPr sz="1350" cap="none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69080" y="1040130"/>
            <a:ext cx="8613460" cy="357759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6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AB853BE-6CCD-48AE-97D2-84B70B1BC504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Güntner US / Energy &amp; Process Cooling / Jascha Heynck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1C7460-9E71-4CC3-92FC-63A5C403E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72E4B08-E08C-4CD9-9BAF-2C66D0A31F13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Güntner US / Energy &amp; Process Cooling / Jascha Heynck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1C7460-9E71-4CC3-92FC-63A5C403E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metzger\Desktop\Powerpoint-Vorlage\Concrete_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12479"/>
          <a:stretch/>
        </p:blipFill>
        <p:spPr bwMode="auto">
          <a:xfrm>
            <a:off x="0" y="1040130"/>
            <a:ext cx="9144000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9"/>
          <p:cNvSpPr>
            <a:spLocks noGrp="1"/>
          </p:cNvSpPr>
          <p:nvPr>
            <p:ph type="title" hasCustomPrompt="1"/>
          </p:nvPr>
        </p:nvSpPr>
        <p:spPr>
          <a:xfrm>
            <a:off x="269080" y="324328"/>
            <a:ext cx="8613459" cy="238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9081" y="599268"/>
            <a:ext cx="40240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cap="none" baseline="0" dirty="0">
                <a:solidFill>
                  <a:schemeClr val="bg1">
                    <a:lumMod val="65000"/>
                  </a:schemeClr>
                </a:solidFill>
              </a:rPr>
              <a:t>Table </a:t>
            </a:r>
            <a:r>
              <a:rPr lang="de-DE" sz="1400" cap="none" baseline="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400" cap="none" baseline="0" dirty="0">
                <a:solidFill>
                  <a:schemeClr val="bg1">
                    <a:lumMod val="65000"/>
                  </a:schemeClr>
                </a:solidFill>
              </a:rPr>
              <a:t> Contents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081" y="1405890"/>
            <a:ext cx="4221481" cy="3206115"/>
          </a:xfrm>
        </p:spPr>
        <p:txBody>
          <a:bodyPr/>
          <a:lstStyle>
            <a:lvl1pPr marL="257165" indent="-257165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39978" indent="-269989">
              <a:buClr>
                <a:schemeClr val="tx1"/>
              </a:buClr>
              <a:buFont typeface="Wingdings" panose="05000000000000000000" pitchFamily="2" charset="2"/>
              <a:buChar char="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First Point</a:t>
            </a:r>
          </a:p>
          <a:p>
            <a:pPr lvl="1"/>
            <a:r>
              <a:rPr lang="de-DE" dirty="0"/>
              <a:t>TOP 1.1</a:t>
            </a:r>
          </a:p>
          <a:p>
            <a:pPr lvl="1"/>
            <a:r>
              <a:rPr lang="de-DE" dirty="0"/>
              <a:t>TOP 1.2</a:t>
            </a:r>
          </a:p>
          <a:p>
            <a:pPr lvl="0"/>
            <a:r>
              <a:rPr lang="de-DE" dirty="0"/>
              <a:t>Second Point</a:t>
            </a:r>
          </a:p>
          <a:p>
            <a:pPr lvl="0"/>
            <a:r>
              <a:rPr lang="de-DE" dirty="0"/>
              <a:t>Third Point</a:t>
            </a:r>
          </a:p>
        </p:txBody>
      </p:sp>
      <p:pic>
        <p:nvPicPr>
          <p:cNvPr id="6" name="Picture 3" descr="C:\Users\cmetzger\Desktop\Powerpoint-Vorlage\Concrete_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12479"/>
          <a:stretch/>
        </p:blipFill>
        <p:spPr bwMode="auto">
          <a:xfrm>
            <a:off x="0" y="1040130"/>
            <a:ext cx="9144000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269081" y="599268"/>
            <a:ext cx="40240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cap="none" baseline="0" dirty="0">
                <a:solidFill>
                  <a:schemeClr val="bg1">
                    <a:lumMod val="65000"/>
                  </a:schemeClr>
                </a:solidFill>
              </a:rPr>
              <a:t>Table </a:t>
            </a:r>
            <a:r>
              <a:rPr lang="de-DE" sz="1400" cap="none" baseline="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400" cap="none" baseline="0" dirty="0">
                <a:solidFill>
                  <a:schemeClr val="bg1">
                    <a:lumMod val="65000"/>
                  </a:schemeClr>
                </a:solidFill>
              </a:rPr>
              <a:t> Contents</a:t>
            </a:r>
          </a:p>
        </p:txBody>
      </p:sp>
    </p:spTree>
    <p:extLst>
      <p:ext uri="{BB962C8B-B14F-4D97-AF65-F5344CB8AC3E}">
        <p14:creationId xmlns:p14="http://schemas.microsoft.com/office/powerpoint/2010/main" val="2883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bg>
      <p:bgPr>
        <a:gradFill flip="none" rotWithShape="1">
          <a:gsLst>
            <a:gs pos="100000">
              <a:srgbClr val="00305D"/>
            </a:gs>
            <a:gs pos="0">
              <a:srgbClr val="0062A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414701" y="1858871"/>
            <a:ext cx="6314599" cy="907301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4385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69080" y="324328"/>
            <a:ext cx="8613459" cy="238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2" y="627535"/>
            <a:ext cx="8613458" cy="193998"/>
          </a:xfrm>
        </p:spPr>
        <p:txBody>
          <a:bodyPr/>
          <a:lstStyle>
            <a:lvl1pPr marL="0" indent="0">
              <a:buNone/>
              <a:defRPr sz="1400" cap="none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036638"/>
            <a:ext cx="4227513" cy="3582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 hasCustomPrompt="1"/>
          </p:nvPr>
        </p:nvSpPr>
        <p:spPr>
          <a:xfrm>
            <a:off x="4652963" y="1036638"/>
            <a:ext cx="4229100" cy="3582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1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">
    <p:bg>
      <p:bgPr>
        <a:gradFill flip="none" rotWithShape="1">
          <a:gsLst>
            <a:gs pos="100000">
              <a:srgbClr val="00305D"/>
            </a:gs>
            <a:gs pos="0">
              <a:srgbClr val="0062A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69080" y="324328"/>
            <a:ext cx="8613459" cy="23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2" y="627535"/>
            <a:ext cx="8613458" cy="193998"/>
          </a:xfrm>
        </p:spPr>
        <p:txBody>
          <a:bodyPr/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036638"/>
            <a:ext cx="4227513" cy="3582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 hasCustomPrompt="1"/>
          </p:nvPr>
        </p:nvSpPr>
        <p:spPr>
          <a:xfrm>
            <a:off x="4652963" y="1036638"/>
            <a:ext cx="4229100" cy="3582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re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69080" y="324328"/>
            <a:ext cx="8613459" cy="238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082" y="627535"/>
            <a:ext cx="8613458" cy="193998"/>
          </a:xfrm>
        </p:spPr>
        <p:txBody>
          <a:bodyPr/>
          <a:lstStyle>
            <a:lvl1pPr marL="0" indent="0">
              <a:buNone/>
              <a:defRPr sz="14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036638"/>
            <a:ext cx="4227513" cy="35829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 hasCustomPrompt="1"/>
          </p:nvPr>
        </p:nvSpPr>
        <p:spPr>
          <a:xfrm>
            <a:off x="4652963" y="1036638"/>
            <a:ext cx="4229100" cy="3582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8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creen">
    <p:bg>
      <p:bgPr>
        <a:gradFill flip="none" rotWithShape="1">
          <a:gsLst>
            <a:gs pos="100000">
              <a:srgbClr val="00305D"/>
            </a:gs>
            <a:gs pos="0">
              <a:srgbClr val="0062A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64448" y="295136"/>
            <a:ext cx="8618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THANK</a:t>
            </a:r>
            <a:r>
              <a:rPr lang="de-DE" sz="1800" baseline="0" dirty="0">
                <a:solidFill>
                  <a:schemeClr val="bg1"/>
                </a:solidFill>
              </a:rPr>
              <a:t> YOU VERY MUCH FOR YOUR ATTENTION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9081" y="1040131"/>
            <a:ext cx="30519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Your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contact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person</a:t>
            </a:r>
            <a:r>
              <a:rPr lang="de-DE" sz="1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0221" y="1033025"/>
            <a:ext cx="310948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Address:</a:t>
            </a:r>
          </a:p>
          <a:p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b="1" dirty="0" smtClean="0">
                <a:solidFill>
                  <a:schemeClr val="bg1"/>
                </a:solidFill>
              </a:rPr>
              <a:t>Güntner</a:t>
            </a:r>
            <a:r>
              <a:rPr lang="de-DE" sz="1400" b="1" baseline="0" dirty="0" smtClean="0">
                <a:solidFill>
                  <a:schemeClr val="bg1"/>
                </a:solidFill>
              </a:rPr>
              <a:t> US LLC</a:t>
            </a:r>
            <a:r>
              <a:rPr lang="de-DE" sz="1400" dirty="0" smtClean="0">
                <a:solidFill>
                  <a:schemeClr val="bg1"/>
                </a:solidFill>
              </a:rPr>
              <a:t/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3601 Algonquin Road Suite #925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Rolling Meadows, IL 60008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U.S.A.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/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Phone:	+1 847 781 0900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Fax: 	+1 847 781 0901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www.guntnerus.com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4795" y="1427633"/>
            <a:ext cx="4226243" cy="278670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64448" y="295136"/>
            <a:ext cx="8618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THANK</a:t>
            </a:r>
            <a:r>
              <a:rPr lang="de-DE" sz="1800" baseline="0" dirty="0">
                <a:solidFill>
                  <a:schemeClr val="bg1"/>
                </a:solidFill>
              </a:rPr>
              <a:t> YOU VERY MUCH FOR YOUR ATTENTION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269081" y="1040131"/>
            <a:ext cx="30519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Your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contact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person</a:t>
            </a:r>
            <a:r>
              <a:rPr lang="de-DE" sz="14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15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übersicht">
    <p:bg>
      <p:bgPr>
        <a:gradFill flip="none" rotWithShape="1">
          <a:gsLst>
            <a:gs pos="100000">
              <a:srgbClr val="00305D"/>
            </a:gs>
            <a:gs pos="0">
              <a:srgbClr val="0062A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414701" y="1858871"/>
            <a:ext cx="6314599" cy="907301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0805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817745"/>
            <a:ext cx="9144000" cy="325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355976" y="1182816"/>
            <a:ext cx="8423276" cy="360616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69080" y="324328"/>
            <a:ext cx="8613459" cy="23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269082" y="1040130"/>
            <a:ext cx="8613457" cy="357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(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(</a:t>
            </a:r>
            <a:r>
              <a:rPr lang="de-DE" dirty="0" err="1"/>
              <a:t>grey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Bullet </a:t>
            </a:r>
            <a:r>
              <a:rPr lang="de-DE" dirty="0" err="1"/>
              <a:t>point</a:t>
            </a:r>
            <a:r>
              <a:rPr lang="de-DE" dirty="0"/>
              <a:t> (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)</a:t>
            </a:r>
          </a:p>
          <a:p>
            <a:pPr lvl="3"/>
            <a:r>
              <a:rPr lang="de-DE" dirty="0"/>
              <a:t>Bullet </a:t>
            </a:r>
            <a:r>
              <a:rPr lang="de-DE" dirty="0" err="1"/>
              <a:t>point</a:t>
            </a:r>
            <a:r>
              <a:rPr lang="de-DE" dirty="0"/>
              <a:t> (</a:t>
            </a:r>
            <a:r>
              <a:rPr lang="de-DE" dirty="0" err="1"/>
              <a:t>arrows</a:t>
            </a:r>
            <a:r>
              <a:rPr lang="de-DE" dirty="0"/>
              <a:t>)</a:t>
            </a:r>
          </a:p>
          <a:p>
            <a:pPr lvl="4"/>
            <a:r>
              <a:rPr lang="de-DE" dirty="0" err="1"/>
              <a:t>Subheading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77" y="4881906"/>
            <a:ext cx="271463" cy="1974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74582" y="4817745"/>
            <a:ext cx="4386262" cy="3257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" dirty="0">
                <a:solidFill>
                  <a:schemeClr val="bg1"/>
                </a:solidFill>
              </a:rPr>
              <a:t>Title   •   </a:t>
            </a:r>
            <a:r>
              <a:rPr lang="de-DE" sz="720" dirty="0" err="1">
                <a:solidFill>
                  <a:schemeClr val="bg1"/>
                </a:solidFill>
              </a:rPr>
              <a:t>Author</a:t>
            </a:r>
            <a:r>
              <a:rPr lang="de-DE" sz="720" dirty="0">
                <a:solidFill>
                  <a:schemeClr val="bg1"/>
                </a:solidFill>
              </a:rPr>
              <a:t>  •   Date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25054" y="4825148"/>
            <a:ext cx="1170572" cy="3257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" dirty="0">
                <a:solidFill>
                  <a:schemeClr val="bg1"/>
                </a:solidFill>
              </a:rPr>
              <a:t>Slide </a:t>
            </a:r>
            <a:fld id="{97CC4F37-0F4E-46AC-84E5-8034A678B890}" type="slidenum">
              <a:rPr lang="de-DE" sz="720" smtClean="0">
                <a:solidFill>
                  <a:schemeClr val="bg1"/>
                </a:solidFill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de-DE" sz="720" dirty="0">
                <a:solidFill>
                  <a:schemeClr val="bg1"/>
                </a:solidFill>
              </a:rPr>
              <a:t> </a:t>
            </a:r>
            <a:r>
              <a:rPr lang="de-DE" sz="720" dirty="0" err="1">
                <a:solidFill>
                  <a:schemeClr val="bg1"/>
                </a:solidFill>
              </a:rPr>
              <a:t>of</a:t>
            </a:r>
            <a:r>
              <a:rPr lang="de-DE" sz="720" dirty="0">
                <a:solidFill>
                  <a:schemeClr val="bg1"/>
                </a:solidFill>
              </a:rPr>
              <a:t> X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1460" y="4817744"/>
            <a:ext cx="1189795" cy="3257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" dirty="0">
                <a:solidFill>
                  <a:schemeClr val="bg1"/>
                </a:solidFill>
              </a:rPr>
              <a:t>© Güntner GmbH &amp; Co. KG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4817745"/>
            <a:ext cx="9144000" cy="325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77" y="4881906"/>
            <a:ext cx="271463" cy="197434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2374582" y="4817745"/>
            <a:ext cx="4386262" cy="3257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" dirty="0" smtClean="0">
                <a:solidFill>
                  <a:schemeClr val="bg1"/>
                </a:solidFill>
              </a:rPr>
              <a:t>AHR   •   Güntner</a:t>
            </a:r>
            <a:r>
              <a:rPr lang="de-DE" sz="720" baseline="0" dirty="0" smtClean="0">
                <a:solidFill>
                  <a:schemeClr val="bg1"/>
                </a:solidFill>
              </a:rPr>
              <a:t> Overview   </a:t>
            </a:r>
            <a:r>
              <a:rPr lang="de-DE" sz="720" dirty="0" smtClean="0">
                <a:solidFill>
                  <a:schemeClr val="bg1"/>
                </a:solidFill>
              </a:rPr>
              <a:t>•    February 2020</a:t>
            </a:r>
            <a:endParaRPr lang="de-DE" sz="72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>
            <a:off x="7225054" y="4825148"/>
            <a:ext cx="1170572" cy="3257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" dirty="0">
                <a:solidFill>
                  <a:schemeClr val="bg1"/>
                </a:solidFill>
              </a:rPr>
              <a:t>Slide </a:t>
            </a:r>
            <a:fld id="{97CC4F37-0F4E-46AC-84E5-8034A678B890}" type="slidenum">
              <a:rPr lang="de-DE" sz="720" smtClean="0">
                <a:solidFill>
                  <a:schemeClr val="bg1"/>
                </a:solidFill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de-DE" sz="72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71460" y="4817744"/>
            <a:ext cx="1189795" cy="3257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" dirty="0">
                <a:solidFill>
                  <a:schemeClr val="bg1"/>
                </a:solidFill>
              </a:rPr>
              <a:t>© </a:t>
            </a:r>
            <a:r>
              <a:rPr lang="de-DE" sz="720" dirty="0" smtClean="0">
                <a:solidFill>
                  <a:schemeClr val="bg1"/>
                </a:solidFill>
              </a:rPr>
              <a:t>Güntner US</a:t>
            </a:r>
            <a:r>
              <a:rPr lang="de-DE" sz="720" baseline="0" dirty="0" smtClean="0">
                <a:solidFill>
                  <a:schemeClr val="bg1"/>
                </a:solidFill>
              </a:rPr>
              <a:t> LLC</a:t>
            </a:r>
            <a:endParaRPr lang="de-DE" sz="7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3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2" r:id="rId9"/>
    <p:sldLayoutId id="2147483743" r:id="rId10"/>
    <p:sldLayoutId id="2147483744" r:id="rId11"/>
    <p:sldLayoutId id="2147483746" r:id="rId12"/>
    <p:sldLayoutId id="2147483748" r:id="rId13"/>
    <p:sldLayoutId id="2147483749" r:id="rId14"/>
    <p:sldLayoutId id="2147483750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Tx/>
        <a:buFont typeface="+mj-lt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42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Tx/>
        <a:buNone/>
        <a:defRPr sz="1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62878" indent="-162878" algn="l" defTabSz="914342" rtl="0" eaLnBrk="1" latinLnBrk="0" hangingPunct="1">
        <a:lnSpc>
          <a:spcPct val="90000"/>
        </a:lnSpc>
        <a:spcBef>
          <a:spcPts val="84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04337" indent="-241459" algn="l" defTabSz="914342" rtl="0" eaLnBrk="1" latinLnBrk="0" hangingPunct="1">
        <a:lnSpc>
          <a:spcPct val="90000"/>
        </a:lnSpc>
        <a:spcBef>
          <a:spcPts val="840"/>
        </a:spcBef>
        <a:buClr>
          <a:schemeClr val="accent2"/>
        </a:buClr>
        <a:buSzPct val="100000"/>
        <a:buFont typeface="Wingdings" panose="05000000000000000000" pitchFamily="2" charset="2"/>
        <a:buChar char="à"/>
        <a:defRPr sz="1400" b="0" kern="1200">
          <a:solidFill>
            <a:schemeClr val="tx1"/>
          </a:solidFill>
          <a:latin typeface="+mn-lt"/>
          <a:ea typeface="+mn-ea"/>
          <a:cs typeface="+mn-cs"/>
          <a:sym typeface="Wingdings" panose="05000000000000000000" pitchFamily="2" charset="2"/>
        </a:defRPr>
      </a:lvl4pPr>
      <a:lvl5pPr marL="0" indent="0" algn="l" defTabSz="914342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+mj-lt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36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3" pos="2880" userDrawn="1">
          <p15:clr>
            <a:srgbClr val="F26B43"/>
          </p15:clr>
        </p15:guide>
        <p15:guide id="14" pos="166" userDrawn="1">
          <p15:clr>
            <a:srgbClr val="F26B43"/>
          </p15:clr>
        </p15:guide>
        <p15:guide id="15" pos="5595" userDrawn="1">
          <p15:clr>
            <a:srgbClr val="F26B43"/>
          </p15:clr>
        </p15:guide>
        <p15:guide id="16" orient="horz" pos="653" userDrawn="1">
          <p15:clr>
            <a:srgbClr val="F26B43"/>
          </p15:clr>
        </p15:guide>
        <p15:guide id="17" orient="horz" pos="2910" userDrawn="1">
          <p15:clr>
            <a:srgbClr val="F26B43"/>
          </p15:clr>
        </p15:guide>
        <p15:guide id="18" pos="2931" userDrawn="1">
          <p15:clr>
            <a:srgbClr val="F26B43"/>
          </p15:clr>
        </p15:guide>
        <p15:guide id="19" pos="2829" userDrawn="1">
          <p15:clr>
            <a:srgbClr val="F26B43"/>
          </p15:clr>
        </p15:guide>
        <p15:guide id="20" pos="4259" userDrawn="1">
          <p15:clr>
            <a:srgbClr val="F26B43"/>
          </p15:clr>
        </p15:guide>
        <p15:guide id="21" orient="horz" pos="1777" userDrawn="1">
          <p15:clr>
            <a:srgbClr val="F26B43"/>
          </p15:clr>
        </p15:guide>
        <p15:guide id="22" pos="1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491630"/>
            <a:ext cx="2632793" cy="19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9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Adiabatic Cooling Delivery System</a:t>
            </a:r>
            <a:br>
              <a:rPr lang="en-US" altLang="en-US" smtClean="0"/>
            </a:br>
            <a:endParaRPr lang="en-US" altLang="en-US" smtClean="0"/>
          </a:p>
        </p:txBody>
      </p:sp>
      <p:grpSp>
        <p:nvGrpSpPr>
          <p:cNvPr id="41987" name="Group 17"/>
          <p:cNvGrpSpPr>
            <a:grpSpLocks/>
          </p:cNvGrpSpPr>
          <p:nvPr/>
        </p:nvGrpSpPr>
        <p:grpSpPr bwMode="auto">
          <a:xfrm>
            <a:off x="1043608" y="1048776"/>
            <a:ext cx="6480720" cy="3605819"/>
            <a:chOff x="827003" y="2499415"/>
            <a:chExt cx="7247604" cy="3706142"/>
          </a:xfrm>
        </p:grpSpPr>
        <p:cxnSp>
          <p:nvCxnSpPr>
            <p:cNvPr id="41988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7480325" y="2518295"/>
              <a:ext cx="2" cy="310049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989" name="Group 16"/>
            <p:cNvGrpSpPr>
              <a:grpSpLocks/>
            </p:cNvGrpSpPr>
            <p:nvPr/>
          </p:nvGrpSpPr>
          <p:grpSpPr bwMode="auto">
            <a:xfrm>
              <a:off x="827003" y="2499415"/>
              <a:ext cx="7247604" cy="3706142"/>
              <a:chOff x="827003" y="2499415"/>
              <a:chExt cx="7247604" cy="3706142"/>
            </a:xfrm>
          </p:grpSpPr>
          <p:cxnSp>
            <p:nvCxnSpPr>
              <p:cNvPr id="41990" name="Straight Arrow Connector 7"/>
              <p:cNvCxnSpPr>
                <a:cxnSpLocks noChangeShapeType="1"/>
              </p:cNvCxnSpPr>
              <p:nvPr/>
            </p:nvCxnSpPr>
            <p:spPr bwMode="auto">
              <a:xfrm flipH="1" flipV="1">
                <a:off x="1334817" y="2568627"/>
                <a:ext cx="2" cy="3100495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991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1324307" y="5658612"/>
                <a:ext cx="6282253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992" name="TextBox 19"/>
              <p:cNvSpPr txBox="1">
                <a:spLocks noChangeArrowheads="1"/>
              </p:cNvSpPr>
              <p:nvPr/>
            </p:nvSpPr>
            <p:spPr bwMode="auto">
              <a:xfrm>
                <a:off x="2966915" y="5805476"/>
                <a:ext cx="2564525" cy="40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350"/>
                  <a:t>Adiabatic Efficiency</a:t>
                </a:r>
              </a:p>
            </p:txBody>
          </p:sp>
          <p:sp>
            <p:nvSpPr>
              <p:cNvPr id="41993" name="TextBox 20"/>
              <p:cNvSpPr txBox="1">
                <a:spLocks noChangeArrowheads="1"/>
              </p:cNvSpPr>
              <p:nvPr/>
            </p:nvSpPr>
            <p:spPr bwMode="auto">
              <a:xfrm rot="16200000">
                <a:off x="379187" y="3900038"/>
                <a:ext cx="1295744" cy="400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350"/>
                  <a:t>Reliability</a:t>
                </a:r>
              </a:p>
            </p:txBody>
          </p:sp>
          <p:sp>
            <p:nvSpPr>
              <p:cNvPr id="41994" name="TextBox 21"/>
              <p:cNvSpPr txBox="1">
                <a:spLocks noChangeArrowheads="1"/>
              </p:cNvSpPr>
              <p:nvPr/>
            </p:nvSpPr>
            <p:spPr bwMode="auto">
              <a:xfrm rot="16200000">
                <a:off x="7474264" y="3868488"/>
                <a:ext cx="800573" cy="400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350"/>
                  <a:t>Cost</a:t>
                </a:r>
              </a:p>
            </p:txBody>
          </p:sp>
          <p:pic>
            <p:nvPicPr>
              <p:cNvPr id="41995" name="Picture 4" descr="http://www.munters.com/AvanMediaBank/Image/%7B8F3FE3BE-31B7-4CFB-937A-35228B6411E9%7D/quality_80/Principle-of-cooling-media-Air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4295" y="3028914"/>
                <a:ext cx="2017254" cy="189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337" y="3912832"/>
                <a:ext cx="553271" cy="1274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997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1779613" y="2974428"/>
                <a:ext cx="5083642" cy="2213956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2111035" y="5260594"/>
                <a:ext cx="1283874" cy="2870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15" dirty="0"/>
                  <a:t>Misting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31439" y="2499415"/>
                <a:ext cx="1240112" cy="2870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15" dirty="0"/>
                  <a:t>Wetting Pads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64207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Heat pump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VRF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Chillers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Data Centers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Geothermal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Free Cooling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Supermarkets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Refrigeration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7424"/>
            <a:ext cx="3102769" cy="174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t="29025" r="5446" b="18515"/>
          <a:stretch>
            <a:fillRect/>
          </a:stretch>
        </p:blipFill>
        <p:spPr bwMode="auto">
          <a:xfrm>
            <a:off x="4283968" y="2272879"/>
            <a:ext cx="3121819" cy="22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341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Adiabatic Cooling System (ACS)</a:t>
            </a:r>
            <a:br>
              <a:rPr lang="en-US" altLang="en-US" smtClean="0"/>
            </a:br>
            <a:r>
              <a:rPr lang="en-US" altLang="en-US" smtClean="0"/>
              <a:t>Components &amp; Schematic</a:t>
            </a:r>
          </a:p>
        </p:txBody>
      </p:sp>
      <p:grpSp>
        <p:nvGrpSpPr>
          <p:cNvPr id="13315" name="Group 25"/>
          <p:cNvGrpSpPr>
            <a:grpSpLocks/>
          </p:cNvGrpSpPr>
          <p:nvPr/>
        </p:nvGrpSpPr>
        <p:grpSpPr bwMode="auto">
          <a:xfrm>
            <a:off x="1979712" y="915566"/>
            <a:ext cx="5029139" cy="4104456"/>
            <a:chOff x="3414308" y="324328"/>
            <a:chExt cx="5525896" cy="4565166"/>
          </a:xfrm>
        </p:grpSpPr>
        <p:sp>
          <p:nvSpPr>
            <p:cNvPr id="28" name="Up Arrow 27"/>
            <p:cNvSpPr/>
            <p:nvPr/>
          </p:nvSpPr>
          <p:spPr bwMode="auto">
            <a:xfrm>
              <a:off x="4769079" y="334033"/>
              <a:ext cx="1322321" cy="372921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bg2">
                      <a:lumMod val="50000"/>
                    </a:schemeClr>
                  </a:solidFill>
                </a:rPr>
                <a:t>Air Out</a:t>
              </a:r>
            </a:p>
          </p:txBody>
        </p:sp>
        <p:sp>
          <p:nvSpPr>
            <p:cNvPr id="29" name="Up Arrow 15"/>
            <p:cNvSpPr/>
            <p:nvPr/>
          </p:nvSpPr>
          <p:spPr bwMode="auto">
            <a:xfrm>
              <a:off x="6300970" y="334033"/>
              <a:ext cx="1322321" cy="372921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bg2">
                      <a:lumMod val="50000"/>
                    </a:schemeClr>
                  </a:solidFill>
                </a:rPr>
                <a:t>Air Out</a:t>
              </a:r>
            </a:p>
          </p:txBody>
        </p:sp>
        <p:pic>
          <p:nvPicPr>
            <p:cNvPr id="13318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850" y="324328"/>
              <a:ext cx="4196228" cy="456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"/>
            <p:cNvSpPr txBox="1">
              <a:spLocks noChangeArrowheads="1"/>
            </p:cNvSpPr>
            <p:nvPr/>
          </p:nvSpPr>
          <p:spPr bwMode="auto">
            <a:xfrm>
              <a:off x="5126024" y="758248"/>
              <a:ext cx="621107" cy="325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en-US" sz="1215" b="1" dirty="0">
                  <a:solidFill>
                    <a:schemeClr val="accent5">
                      <a:lumMod val="75000"/>
                    </a:schemeClr>
                  </a:solidFill>
                </a:rPr>
                <a:t>Fans</a:t>
              </a:r>
            </a:p>
          </p:txBody>
        </p:sp>
        <p:sp>
          <p:nvSpPr>
            <p:cNvPr id="32" name="TextBox 12"/>
            <p:cNvSpPr txBox="1">
              <a:spLocks noChangeArrowheads="1"/>
            </p:cNvSpPr>
            <p:nvPr/>
          </p:nvSpPr>
          <p:spPr bwMode="auto">
            <a:xfrm>
              <a:off x="6633579" y="763793"/>
              <a:ext cx="621107" cy="3252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en-US" sz="1215" b="1" dirty="0">
                  <a:solidFill>
                    <a:schemeClr val="accent5">
                      <a:lumMod val="75000"/>
                    </a:schemeClr>
                  </a:solidFill>
                </a:rPr>
                <a:t>Fans</a:t>
              </a: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 rot="17453302">
              <a:off x="6401906" y="2610589"/>
              <a:ext cx="1207987" cy="2621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en-US" sz="900" b="1" dirty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rgbClr val="C00000"/>
                  </a:solidFill>
                </a:rPr>
                <a:t>Dry Finned Coil</a:t>
              </a:r>
            </a:p>
          </p:txBody>
        </p:sp>
        <p:sp>
          <p:nvSpPr>
            <p:cNvPr id="13322" name="TextBox 19"/>
            <p:cNvSpPr txBox="1">
              <a:spLocks noChangeArrowheads="1"/>
            </p:cNvSpPr>
            <p:nvPr/>
          </p:nvSpPr>
          <p:spPr bwMode="auto">
            <a:xfrm rot="17326249">
              <a:off x="6655887" y="2703914"/>
              <a:ext cx="1486094" cy="22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75" b="1">
                  <a:solidFill>
                    <a:srgbClr val="0033CC"/>
                  </a:solidFill>
                </a:rPr>
                <a:t>(Wetted) Pre-Cooling Pads</a:t>
              </a:r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 rot="4042080">
              <a:off x="4787987" y="2554311"/>
              <a:ext cx="1207987" cy="2621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en-US" sz="900" b="1" dirty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rgbClr val="C00000"/>
                  </a:solidFill>
                </a:rPr>
                <a:t>Dry Finned Coil</a:t>
              </a:r>
            </a:p>
          </p:txBody>
        </p:sp>
        <p:sp>
          <p:nvSpPr>
            <p:cNvPr id="13324" name="TextBox 21"/>
            <p:cNvSpPr txBox="1">
              <a:spLocks noChangeArrowheads="1"/>
            </p:cNvSpPr>
            <p:nvPr/>
          </p:nvSpPr>
          <p:spPr bwMode="auto">
            <a:xfrm rot="4255507">
              <a:off x="4094980" y="2937325"/>
              <a:ext cx="1988984" cy="22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75" b="1">
                  <a:solidFill>
                    <a:srgbClr val="0033CC"/>
                  </a:solidFill>
                </a:rPr>
                <a:t>(Wetted) Pre-Cooling Pads</a:t>
              </a: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3414308" y="2561855"/>
              <a:ext cx="1354771" cy="909429"/>
            </a:xfrm>
            <a:prstGeom prst="rightArrow">
              <a:avLst>
                <a:gd name="adj1" fmla="val 50000"/>
                <a:gd name="adj2" fmla="val 4758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215" b="1" dirty="0">
                  <a:solidFill>
                    <a:schemeClr val="bg1"/>
                  </a:solidFill>
                </a:rPr>
                <a:t>Ambient Air</a:t>
              </a:r>
            </a:p>
          </p:txBody>
        </p:sp>
        <p:sp>
          <p:nvSpPr>
            <p:cNvPr id="38" name="Right Arrow 37"/>
            <p:cNvSpPr/>
            <p:nvPr/>
          </p:nvSpPr>
          <p:spPr bwMode="auto">
            <a:xfrm flipH="1">
              <a:off x="7612475" y="2547992"/>
              <a:ext cx="1327729" cy="923292"/>
            </a:xfrm>
            <a:prstGeom prst="rightArrow">
              <a:avLst>
                <a:gd name="adj1" fmla="val 50000"/>
                <a:gd name="adj2" fmla="val 4758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215" b="1" dirty="0">
                  <a:solidFill>
                    <a:schemeClr val="bg1"/>
                  </a:solidFill>
                </a:rPr>
                <a:t>Ambient Air</a:t>
              </a: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3414308" y="1060467"/>
              <a:ext cx="1292576" cy="496304"/>
            </a:xfrm>
            <a:prstGeom prst="rightArrow">
              <a:avLst>
                <a:gd name="adj1" fmla="val 50000"/>
                <a:gd name="adj2" fmla="val 47586"/>
              </a:avLst>
            </a:prstGeom>
            <a:solidFill>
              <a:schemeClr val="accent2"/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215" b="1" dirty="0">
                  <a:solidFill>
                    <a:schemeClr val="bg1"/>
                  </a:solidFill>
                </a:rPr>
                <a:t>Fluid In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6695774" y="3971747"/>
              <a:ext cx="813944" cy="289741"/>
            </a:xfrm>
            <a:prstGeom prst="rightArrow">
              <a:avLst>
                <a:gd name="adj1" fmla="val 50000"/>
                <a:gd name="adj2" fmla="val 475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750" b="1" dirty="0">
                  <a:solidFill>
                    <a:schemeClr val="bg2">
                      <a:lumMod val="10000"/>
                    </a:schemeClr>
                  </a:solidFill>
                </a:rPr>
                <a:t>Fluid Out</a:t>
              </a:r>
            </a:p>
          </p:txBody>
        </p:sp>
        <p:sp>
          <p:nvSpPr>
            <p:cNvPr id="41" name="Right Arrow 40"/>
            <p:cNvSpPr/>
            <p:nvPr/>
          </p:nvSpPr>
          <p:spPr bwMode="auto">
            <a:xfrm flipH="1">
              <a:off x="4861019" y="3963429"/>
              <a:ext cx="839634" cy="288355"/>
            </a:xfrm>
            <a:prstGeom prst="rightArrow">
              <a:avLst>
                <a:gd name="adj1" fmla="val 50000"/>
                <a:gd name="adj2" fmla="val 475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750" b="1" dirty="0">
                  <a:solidFill>
                    <a:schemeClr val="bg2">
                      <a:lumMod val="10000"/>
                    </a:schemeClr>
                  </a:solidFill>
                </a:rPr>
                <a:t>Fluid Out</a:t>
              </a:r>
            </a:p>
          </p:txBody>
        </p:sp>
        <p:sp>
          <p:nvSpPr>
            <p:cNvPr id="42" name="Right Arrow 41"/>
            <p:cNvSpPr/>
            <p:nvPr/>
          </p:nvSpPr>
          <p:spPr bwMode="auto">
            <a:xfrm flipH="1">
              <a:off x="7692246" y="1042444"/>
              <a:ext cx="1247958" cy="543439"/>
            </a:xfrm>
            <a:prstGeom prst="rightArrow">
              <a:avLst>
                <a:gd name="adj1" fmla="val 50000"/>
                <a:gd name="adj2" fmla="val 47586"/>
              </a:avLst>
            </a:prstGeom>
            <a:solidFill>
              <a:schemeClr val="accent2"/>
            </a:solidFill>
            <a:ln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215" b="1" dirty="0">
                  <a:solidFill>
                    <a:schemeClr val="bg1"/>
                  </a:solidFill>
                </a:rPr>
                <a:t>Fluid In</a:t>
              </a:r>
            </a:p>
          </p:txBody>
        </p:sp>
        <p:sp>
          <p:nvSpPr>
            <p:cNvPr id="43" name="Line Callout 1 42"/>
            <p:cNvSpPr/>
            <p:nvPr/>
          </p:nvSpPr>
          <p:spPr bwMode="auto">
            <a:xfrm>
              <a:off x="3414308" y="3736901"/>
              <a:ext cx="1169516" cy="426334"/>
            </a:xfrm>
            <a:prstGeom prst="borderCallout1">
              <a:avLst>
                <a:gd name="adj1" fmla="val 48048"/>
                <a:gd name="adj2" fmla="val 103859"/>
                <a:gd name="adj3" fmla="val 4639"/>
                <a:gd name="adj4" fmla="val 156563"/>
              </a:avLst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oval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7000" tIns="27000" rIns="27000" bIns="27000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675" b="1" dirty="0">
                  <a:solidFill>
                    <a:schemeClr val="tx1"/>
                  </a:solidFill>
                </a:rPr>
                <a:t>Water is used on pre-cooling pads during peak hours only</a:t>
              </a:r>
            </a:p>
          </p:txBody>
        </p:sp>
        <p:cxnSp>
          <p:nvCxnSpPr>
            <p:cNvPr id="47" name="Straight Connector 46"/>
            <p:cNvCxnSpPr>
              <a:stCxn id="43" idx="0"/>
            </p:cNvCxnSpPr>
            <p:nvPr/>
          </p:nvCxnSpPr>
          <p:spPr bwMode="auto">
            <a:xfrm flipV="1">
              <a:off x="4583824" y="3801808"/>
              <a:ext cx="2518883" cy="148261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5400">
              <a:headEnd type="none" w="med" len="med"/>
              <a:tailEnd type="oval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ight Arrow 47"/>
            <p:cNvSpPr/>
            <p:nvPr/>
          </p:nvSpPr>
          <p:spPr bwMode="auto">
            <a:xfrm rot="492706">
              <a:off x="6214438" y="4366849"/>
              <a:ext cx="571924" cy="271720"/>
            </a:xfrm>
            <a:prstGeom prst="rightArrow">
              <a:avLst>
                <a:gd name="adj1" fmla="val 50000"/>
                <a:gd name="adj2" fmla="val 3742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600" b="1" dirty="0">
                  <a:solidFill>
                    <a:schemeClr val="tx1"/>
                  </a:solidFill>
                </a:rPr>
                <a:t>Water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68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Adiabatic Cooling Systems</a:t>
            </a:r>
            <a:br>
              <a:rPr lang="en-US" altLang="en-US" smtClean="0"/>
            </a:br>
            <a:r>
              <a:rPr lang="en-US" altLang="en-US" smtClean="0"/>
              <a:t>Control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763688" y="987574"/>
            <a:ext cx="6388232" cy="3445644"/>
            <a:chOff x="2020888" y="1968500"/>
            <a:chExt cx="6268773" cy="3654425"/>
          </a:xfrm>
        </p:grpSpPr>
        <p:pic>
          <p:nvPicPr>
            <p:cNvPr id="5120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888" y="3992563"/>
              <a:ext cx="1419225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663" y="4622800"/>
              <a:ext cx="1036637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5" y="2165350"/>
              <a:ext cx="1039813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888" y="2114550"/>
              <a:ext cx="790575" cy="155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863" y="2468563"/>
              <a:ext cx="1452562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Elbow Connector 9"/>
            <p:cNvCxnSpPr/>
            <p:nvPr/>
          </p:nvCxnSpPr>
          <p:spPr>
            <a:xfrm rot="10800000">
              <a:off x="4808784" y="3360738"/>
              <a:ext cx="1586052" cy="1014412"/>
            </a:xfrm>
            <a:prstGeom prst="bentConnector3">
              <a:avLst>
                <a:gd name="adj1" fmla="val 100014"/>
              </a:avLst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0" name="TextBox 50"/>
            <p:cNvSpPr txBox="1">
              <a:spLocks noChangeArrowheads="1"/>
            </p:cNvSpPr>
            <p:nvPr/>
          </p:nvSpPr>
          <p:spPr bwMode="auto">
            <a:xfrm>
              <a:off x="5099050" y="4179888"/>
              <a:ext cx="810550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675">
                  <a:solidFill>
                    <a:srgbClr val="00B050"/>
                  </a:solidFill>
                </a:rPr>
                <a:t>Fan Speed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645256" y="3360738"/>
              <a:ext cx="0" cy="13652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803067" y="4043362"/>
              <a:ext cx="930253" cy="50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sz="619" dirty="0"/>
                <a:t>Ambient</a:t>
              </a:r>
            </a:p>
            <a:p>
              <a:pPr algn="ctr">
                <a:defRPr/>
              </a:pPr>
              <a:r>
                <a:rPr lang="en-US" sz="619" dirty="0"/>
                <a:t>Temperature</a:t>
              </a:r>
            </a:p>
            <a:p>
              <a:pPr algn="ctr">
                <a:defRPr/>
              </a:pPr>
              <a:r>
                <a:rPr lang="en-US" sz="619" dirty="0"/>
                <a:t> and Humidity </a:t>
              </a:r>
            </a:p>
          </p:txBody>
        </p:sp>
        <p:cxnSp>
          <p:nvCxnSpPr>
            <p:cNvPr id="14" name="Elbow Connector 13"/>
            <p:cNvCxnSpPr/>
            <p:nvPr/>
          </p:nvCxnSpPr>
          <p:spPr>
            <a:xfrm flipV="1">
              <a:off x="2930605" y="3811588"/>
              <a:ext cx="1400299" cy="676275"/>
            </a:xfrm>
            <a:prstGeom prst="bentConnector3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329317" y="3316288"/>
              <a:ext cx="0" cy="495300"/>
            </a:xfrm>
            <a:prstGeom prst="line">
              <a:avLst/>
            </a:prstGeom>
            <a:ln w="28575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703591" y="4216400"/>
              <a:ext cx="992240" cy="2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sz="788" dirty="0">
                  <a:solidFill>
                    <a:srgbClr val="000000"/>
                  </a:solidFill>
                </a:rPr>
                <a:t>Water Meter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570211" y="3586163"/>
              <a:ext cx="1574939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45150" y="3316288"/>
              <a:ext cx="0" cy="2698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8" name="TextBox 58"/>
            <p:cNvSpPr txBox="1">
              <a:spLocks noChangeArrowheads="1"/>
            </p:cNvSpPr>
            <p:nvPr/>
          </p:nvSpPr>
          <p:spPr bwMode="auto">
            <a:xfrm>
              <a:off x="2643188" y="3362325"/>
              <a:ext cx="1150418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675">
                  <a:solidFill>
                    <a:srgbClr val="00B050"/>
                  </a:solidFill>
                </a:rPr>
                <a:t>Regulating Valve </a:t>
              </a:r>
            </a:p>
          </p:txBody>
        </p:sp>
        <p:cxnSp>
          <p:nvCxnSpPr>
            <p:cNvPr id="20" name="Elbow Connector 19"/>
            <p:cNvCxnSpPr/>
            <p:nvPr/>
          </p:nvCxnSpPr>
          <p:spPr>
            <a:xfrm flipV="1">
              <a:off x="5231096" y="2339975"/>
              <a:ext cx="1163740" cy="241300"/>
            </a:xfrm>
            <a:prstGeom prst="bentConnector3">
              <a:avLst>
                <a:gd name="adj1" fmla="val -1594"/>
              </a:avLst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20" name="TextBox 60"/>
            <p:cNvSpPr txBox="1">
              <a:spLocks noChangeArrowheads="1"/>
            </p:cNvSpPr>
            <p:nvPr/>
          </p:nvSpPr>
          <p:spPr bwMode="auto">
            <a:xfrm>
              <a:off x="5362500" y="1968500"/>
              <a:ext cx="89391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675"/>
                <a:t>On/Off Drain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675"/>
                <a:t>Solenoid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695848" y="2211388"/>
              <a:ext cx="150952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013" dirty="0"/>
                <a:t>Water Controller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393248" y="3448051"/>
              <a:ext cx="189641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013" dirty="0"/>
                <a:t>Fan Speed Controller</a:t>
              </a:r>
            </a:p>
          </p:txBody>
        </p:sp>
        <p:pic>
          <p:nvPicPr>
            <p:cNvPr id="51223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538" y="3754438"/>
              <a:ext cx="1254125" cy="186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0855" y="139968"/>
            <a:ext cx="2212299" cy="5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15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4137" y="470486"/>
            <a:ext cx="8612853" cy="21541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WATER SAVINGS</a:t>
            </a:r>
          </a:p>
        </p:txBody>
      </p:sp>
      <p:sp>
        <p:nvSpPr>
          <p:cNvPr id="6" name="Rechteck 82"/>
          <p:cNvSpPr/>
          <p:nvPr/>
        </p:nvSpPr>
        <p:spPr>
          <a:xfrm>
            <a:off x="538923" y="3086056"/>
            <a:ext cx="182549" cy="2746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7" name="Rechteck 82"/>
          <p:cNvSpPr/>
          <p:nvPr/>
        </p:nvSpPr>
        <p:spPr>
          <a:xfrm>
            <a:off x="545272" y="3574973"/>
            <a:ext cx="182549" cy="2111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8" name="Rechteck 82"/>
          <p:cNvSpPr/>
          <p:nvPr/>
        </p:nvSpPr>
        <p:spPr>
          <a:xfrm>
            <a:off x="538923" y="3324166"/>
            <a:ext cx="182549" cy="2746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080" y="861430"/>
            <a:ext cx="700039" cy="2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82"/>
          <p:cNvSpPr/>
          <p:nvPr/>
        </p:nvSpPr>
        <p:spPr>
          <a:xfrm>
            <a:off x="8153625" y="3574973"/>
            <a:ext cx="182550" cy="2111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1" name="Rechteck 82"/>
          <p:cNvSpPr/>
          <p:nvPr/>
        </p:nvSpPr>
        <p:spPr>
          <a:xfrm>
            <a:off x="8148864" y="3771809"/>
            <a:ext cx="182549" cy="2095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2" name="Rechteck 4"/>
          <p:cNvSpPr/>
          <p:nvPr/>
        </p:nvSpPr>
        <p:spPr>
          <a:xfrm>
            <a:off x="2561256" y="3540050"/>
            <a:ext cx="188899" cy="82068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13" name="Gerade Verbindung 53"/>
          <p:cNvCxnSpPr/>
          <p:nvPr/>
        </p:nvCxnSpPr>
        <p:spPr>
          <a:xfrm>
            <a:off x="2770790" y="2387607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35"/>
          <p:cNvSpPr txBox="1">
            <a:spLocks noChangeArrowheads="1"/>
          </p:cNvSpPr>
          <p:nvPr/>
        </p:nvSpPr>
        <p:spPr bwMode="auto">
          <a:xfrm>
            <a:off x="2637450" y="2360621"/>
            <a:ext cx="296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5" name="Textfeld 73"/>
          <p:cNvSpPr txBox="1">
            <a:spLocks noChangeArrowheads="1"/>
          </p:cNvSpPr>
          <p:nvPr/>
        </p:nvSpPr>
        <p:spPr bwMode="auto">
          <a:xfrm>
            <a:off x="2219967" y="3865466"/>
            <a:ext cx="2984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feld 73"/>
          <p:cNvSpPr txBox="1">
            <a:spLocks noChangeArrowheads="1"/>
          </p:cNvSpPr>
          <p:nvPr/>
        </p:nvSpPr>
        <p:spPr bwMode="auto">
          <a:xfrm>
            <a:off x="2219967" y="3649581"/>
            <a:ext cx="2984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feld 73"/>
          <p:cNvSpPr txBox="1">
            <a:spLocks noChangeArrowheads="1"/>
          </p:cNvSpPr>
          <p:nvPr/>
        </p:nvSpPr>
        <p:spPr bwMode="auto">
          <a:xfrm>
            <a:off x="2219967" y="3435283"/>
            <a:ext cx="298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feld 73"/>
          <p:cNvSpPr txBox="1">
            <a:spLocks noChangeArrowheads="1"/>
          </p:cNvSpPr>
          <p:nvPr/>
        </p:nvSpPr>
        <p:spPr bwMode="auto">
          <a:xfrm>
            <a:off x="2219967" y="3220986"/>
            <a:ext cx="298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Textfeld 73"/>
          <p:cNvSpPr txBox="1">
            <a:spLocks noChangeArrowheads="1"/>
          </p:cNvSpPr>
          <p:nvPr/>
        </p:nvSpPr>
        <p:spPr bwMode="auto">
          <a:xfrm>
            <a:off x="2219967" y="3006688"/>
            <a:ext cx="298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" name="Textfeld 73"/>
          <p:cNvSpPr txBox="1">
            <a:spLocks noChangeArrowheads="1"/>
          </p:cNvSpPr>
          <p:nvPr/>
        </p:nvSpPr>
        <p:spPr bwMode="auto">
          <a:xfrm>
            <a:off x="2637450" y="2790803"/>
            <a:ext cx="296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21" name="Textfeld 73"/>
          <p:cNvSpPr txBox="1">
            <a:spLocks noChangeArrowheads="1"/>
          </p:cNvSpPr>
          <p:nvPr/>
        </p:nvSpPr>
        <p:spPr bwMode="auto">
          <a:xfrm>
            <a:off x="2637450" y="2574918"/>
            <a:ext cx="296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Ellipse 17"/>
          <p:cNvSpPr/>
          <p:nvPr/>
        </p:nvSpPr>
        <p:spPr>
          <a:xfrm>
            <a:off x="2437440" y="4011506"/>
            <a:ext cx="420658" cy="433356"/>
          </a:xfrm>
          <a:prstGeom prst="ellipse">
            <a:avLst/>
          </a:prstGeom>
          <a:solidFill>
            <a:srgbClr val="CC33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1892964" y="1674870"/>
            <a:ext cx="150643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>
                <a:solidFill>
                  <a:srgbClr val="000000"/>
                </a:solidFill>
                <a:cs typeface="Arial" panose="020B0604020202020204" pitchFamily="34" charset="0"/>
              </a:rPr>
              <a:t>Ambient-</a:t>
            </a:r>
          </a:p>
          <a:p>
            <a:pPr algn="ctr">
              <a:spcBef>
                <a:spcPct val="0"/>
              </a:spcBef>
              <a:defRPr/>
            </a:pPr>
            <a:r>
              <a:rPr lang="de-DE" altLang="de-DE" sz="1215" b="1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24" name="Textfeld 21"/>
          <p:cNvSpPr txBox="1">
            <a:spLocks noChangeArrowheads="1"/>
          </p:cNvSpPr>
          <p:nvPr/>
        </p:nvSpPr>
        <p:spPr bwMode="auto">
          <a:xfrm>
            <a:off x="2658086" y="2192358"/>
            <a:ext cx="3063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>
                <a:solidFill>
                  <a:srgbClr val="000000"/>
                </a:solidFill>
                <a:cs typeface="Arial" panose="020B0604020202020204" pitchFamily="34" charset="0"/>
              </a:rPr>
              <a:t>°C</a:t>
            </a:r>
          </a:p>
        </p:txBody>
      </p:sp>
      <p:cxnSp>
        <p:nvCxnSpPr>
          <p:cNvPr id="25" name="Gerade Verbindung 74"/>
          <p:cNvCxnSpPr/>
          <p:nvPr/>
        </p:nvCxnSpPr>
        <p:spPr>
          <a:xfrm>
            <a:off x="8042508" y="4063889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76"/>
          <p:cNvCxnSpPr/>
          <p:nvPr/>
        </p:nvCxnSpPr>
        <p:spPr>
          <a:xfrm>
            <a:off x="8042508" y="3571798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77"/>
          <p:cNvCxnSpPr/>
          <p:nvPr/>
        </p:nvCxnSpPr>
        <p:spPr>
          <a:xfrm>
            <a:off x="8042508" y="3817844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78"/>
          <p:cNvCxnSpPr/>
          <p:nvPr/>
        </p:nvCxnSpPr>
        <p:spPr>
          <a:xfrm>
            <a:off x="8042508" y="3081295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79"/>
          <p:cNvCxnSpPr/>
          <p:nvPr/>
        </p:nvCxnSpPr>
        <p:spPr>
          <a:xfrm>
            <a:off x="8042508" y="3327340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80"/>
          <p:cNvCxnSpPr/>
          <p:nvPr/>
        </p:nvCxnSpPr>
        <p:spPr>
          <a:xfrm>
            <a:off x="8042508" y="2589205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81"/>
          <p:cNvCxnSpPr/>
          <p:nvPr/>
        </p:nvCxnSpPr>
        <p:spPr>
          <a:xfrm>
            <a:off x="8042508" y="2835250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73"/>
          <p:cNvSpPr txBox="1">
            <a:spLocks noChangeArrowheads="1"/>
          </p:cNvSpPr>
          <p:nvPr/>
        </p:nvSpPr>
        <p:spPr bwMode="auto">
          <a:xfrm>
            <a:off x="7713919" y="3968645"/>
            <a:ext cx="3635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65</a:t>
            </a:r>
          </a:p>
        </p:txBody>
      </p:sp>
      <p:sp>
        <p:nvSpPr>
          <p:cNvPr id="33" name="Textfeld 73"/>
          <p:cNvSpPr txBox="1">
            <a:spLocks noChangeArrowheads="1"/>
          </p:cNvSpPr>
          <p:nvPr/>
        </p:nvSpPr>
        <p:spPr bwMode="auto">
          <a:xfrm>
            <a:off x="7736143" y="3722600"/>
            <a:ext cx="3412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34" name="Textfeld 73"/>
          <p:cNvSpPr txBox="1">
            <a:spLocks noChangeArrowheads="1"/>
          </p:cNvSpPr>
          <p:nvPr/>
        </p:nvSpPr>
        <p:spPr bwMode="auto">
          <a:xfrm>
            <a:off x="7731380" y="3478143"/>
            <a:ext cx="3460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75</a:t>
            </a:r>
          </a:p>
        </p:txBody>
      </p:sp>
      <p:sp>
        <p:nvSpPr>
          <p:cNvPr id="35" name="Textfeld 73"/>
          <p:cNvSpPr txBox="1">
            <a:spLocks noChangeArrowheads="1"/>
          </p:cNvSpPr>
          <p:nvPr/>
        </p:nvSpPr>
        <p:spPr bwMode="auto">
          <a:xfrm>
            <a:off x="7601213" y="3232097"/>
            <a:ext cx="4762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36" name="Textfeld 73"/>
          <p:cNvSpPr txBox="1">
            <a:spLocks noChangeArrowheads="1"/>
          </p:cNvSpPr>
          <p:nvPr/>
        </p:nvSpPr>
        <p:spPr bwMode="auto">
          <a:xfrm>
            <a:off x="7736143" y="2987639"/>
            <a:ext cx="3412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85</a:t>
            </a:r>
          </a:p>
        </p:txBody>
      </p:sp>
      <p:sp>
        <p:nvSpPr>
          <p:cNvPr id="37" name="Textfeld 73"/>
          <p:cNvSpPr txBox="1">
            <a:spLocks noChangeArrowheads="1"/>
          </p:cNvSpPr>
          <p:nvPr/>
        </p:nvSpPr>
        <p:spPr bwMode="auto">
          <a:xfrm>
            <a:off x="7702806" y="2741594"/>
            <a:ext cx="3746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38" name="Textfeld 73"/>
          <p:cNvSpPr txBox="1">
            <a:spLocks noChangeArrowheads="1"/>
          </p:cNvSpPr>
          <p:nvPr/>
        </p:nvSpPr>
        <p:spPr bwMode="auto">
          <a:xfrm>
            <a:off x="7702806" y="2497137"/>
            <a:ext cx="3746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95</a:t>
            </a:r>
          </a:p>
        </p:txBody>
      </p:sp>
      <p:sp>
        <p:nvSpPr>
          <p:cNvPr id="39" name="Textfeld 21"/>
          <p:cNvSpPr txBox="1">
            <a:spLocks noChangeArrowheads="1"/>
          </p:cNvSpPr>
          <p:nvPr/>
        </p:nvSpPr>
        <p:spPr bwMode="auto">
          <a:xfrm>
            <a:off x="7740905" y="2279664"/>
            <a:ext cx="3841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 dirty="0">
                <a:solidFill>
                  <a:srgbClr val="000000"/>
                </a:solidFill>
                <a:cs typeface="Arial" panose="020B0604020202020204" pitchFamily="34" charset="0"/>
              </a:rPr>
              <a:t>°F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7" b="-1504"/>
          <a:stretch>
            <a:fillRect/>
          </a:stretch>
        </p:blipFill>
        <p:spPr bwMode="auto">
          <a:xfrm>
            <a:off x="6413848" y="2377385"/>
            <a:ext cx="480980" cy="4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7" b="-1507"/>
          <a:stretch>
            <a:fillRect/>
          </a:stretch>
        </p:blipFill>
        <p:spPr bwMode="auto">
          <a:xfrm>
            <a:off x="6417022" y="1680522"/>
            <a:ext cx="480980" cy="4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2" b="-1507"/>
          <a:stretch>
            <a:fillRect/>
          </a:stretch>
        </p:blipFill>
        <p:spPr bwMode="auto">
          <a:xfrm>
            <a:off x="6417022" y="983658"/>
            <a:ext cx="480980" cy="4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hteck 82"/>
          <p:cNvSpPr/>
          <p:nvPr/>
        </p:nvSpPr>
        <p:spPr>
          <a:xfrm>
            <a:off x="8148864" y="3848004"/>
            <a:ext cx="182549" cy="2841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44" name="Gerade Verbindung 83"/>
          <p:cNvCxnSpPr/>
          <p:nvPr/>
        </p:nvCxnSpPr>
        <p:spPr>
          <a:xfrm>
            <a:off x="8352049" y="2517772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84"/>
          <p:cNvSpPr/>
          <p:nvPr/>
        </p:nvSpPr>
        <p:spPr>
          <a:xfrm>
            <a:off x="8018698" y="4141672"/>
            <a:ext cx="420658" cy="43335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46" name="Flussdiagramm: Verzögerung 85"/>
          <p:cNvSpPr/>
          <p:nvPr/>
        </p:nvSpPr>
        <p:spPr>
          <a:xfrm rot="16200000">
            <a:off x="8140927" y="2306649"/>
            <a:ext cx="196836" cy="22541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cxnSp>
        <p:nvCxnSpPr>
          <p:cNvPr id="47" name="Gerade Verbindung 88"/>
          <p:cNvCxnSpPr/>
          <p:nvPr/>
        </p:nvCxnSpPr>
        <p:spPr>
          <a:xfrm>
            <a:off x="8125052" y="2451102"/>
            <a:ext cx="0" cy="1709618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21"/>
          <p:cNvSpPr/>
          <p:nvPr/>
        </p:nvSpPr>
        <p:spPr>
          <a:xfrm>
            <a:off x="2456488" y="4098811"/>
            <a:ext cx="380973" cy="5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49" name="Textfeld 96"/>
          <p:cNvSpPr txBox="1">
            <a:spLocks noChangeArrowheads="1"/>
          </p:cNvSpPr>
          <p:nvPr/>
        </p:nvSpPr>
        <p:spPr bwMode="auto">
          <a:xfrm>
            <a:off x="7375805" y="1700269"/>
            <a:ext cx="150643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Process temperature</a:t>
            </a:r>
          </a:p>
        </p:txBody>
      </p:sp>
      <p:sp>
        <p:nvSpPr>
          <p:cNvPr id="50" name="Textfeld 22"/>
          <p:cNvSpPr txBox="1">
            <a:spLocks noChangeArrowheads="1"/>
          </p:cNvSpPr>
          <p:nvPr/>
        </p:nvSpPr>
        <p:spPr bwMode="auto">
          <a:xfrm>
            <a:off x="6223360" y="3214637"/>
            <a:ext cx="1206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Setpoint GMM</a:t>
            </a:r>
          </a:p>
        </p:txBody>
      </p:sp>
      <p:cxnSp>
        <p:nvCxnSpPr>
          <p:cNvPr id="51" name="Gerade Verbindung mit Pfeil 92"/>
          <p:cNvCxnSpPr/>
          <p:nvPr/>
        </p:nvCxnSpPr>
        <p:spPr>
          <a:xfrm>
            <a:off x="7344057" y="3327340"/>
            <a:ext cx="479391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7"/>
          <p:cNvSpPr/>
          <p:nvPr/>
        </p:nvSpPr>
        <p:spPr>
          <a:xfrm>
            <a:off x="4172454" y="4076588"/>
            <a:ext cx="336527" cy="36351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53" name="Rechteck 9"/>
          <p:cNvSpPr/>
          <p:nvPr/>
        </p:nvSpPr>
        <p:spPr>
          <a:xfrm>
            <a:off x="3337489" y="3882926"/>
            <a:ext cx="834966" cy="69210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003399"/>
              </a:solidFill>
            </a:endParaRPr>
          </a:p>
        </p:txBody>
      </p:sp>
      <p:sp>
        <p:nvSpPr>
          <p:cNvPr id="54" name="Rechteck 7"/>
          <p:cNvSpPr/>
          <p:nvPr/>
        </p:nvSpPr>
        <p:spPr>
          <a:xfrm>
            <a:off x="4715341" y="4078176"/>
            <a:ext cx="336527" cy="3571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77102" y="1570102"/>
            <a:ext cx="1425475" cy="3004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>
              <a:solidFill>
                <a:prstClr val="white"/>
              </a:solidFill>
            </a:endParaRPr>
          </a:p>
        </p:txBody>
      </p:sp>
      <p:sp>
        <p:nvSpPr>
          <p:cNvPr id="56" name="Rechteck 7"/>
          <p:cNvSpPr/>
          <p:nvPr/>
        </p:nvSpPr>
        <p:spPr>
          <a:xfrm>
            <a:off x="5261402" y="4079763"/>
            <a:ext cx="336527" cy="3539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57" name="Textfeld 6"/>
          <p:cNvSpPr txBox="1">
            <a:spLocks noChangeArrowheads="1"/>
          </p:cNvSpPr>
          <p:nvPr/>
        </p:nvSpPr>
        <p:spPr bwMode="auto">
          <a:xfrm>
            <a:off x="4094673" y="4449625"/>
            <a:ext cx="1358536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en-US" sz="1215" b="1" dirty="0">
                <a:solidFill>
                  <a:srgbClr val="000000"/>
                </a:solidFill>
                <a:cs typeface="Arial" panose="020B0604020202020204" pitchFamily="34" charset="0"/>
              </a:rPr>
              <a:t>Fan speed</a:t>
            </a:r>
          </a:p>
        </p:txBody>
      </p:sp>
      <p:sp>
        <p:nvSpPr>
          <p:cNvPr id="58" name="Rechteck 2"/>
          <p:cNvSpPr/>
          <p:nvPr/>
        </p:nvSpPr>
        <p:spPr>
          <a:xfrm>
            <a:off x="4170868" y="4073413"/>
            <a:ext cx="2114402" cy="3698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82" name="Rechteck 82"/>
          <p:cNvSpPr/>
          <p:nvPr/>
        </p:nvSpPr>
        <p:spPr>
          <a:xfrm>
            <a:off x="540510" y="3771809"/>
            <a:ext cx="182550" cy="2095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83" name="Gerade Verbindung 74"/>
          <p:cNvCxnSpPr/>
          <p:nvPr/>
        </p:nvCxnSpPr>
        <p:spPr>
          <a:xfrm>
            <a:off x="781792" y="4063889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76"/>
          <p:cNvCxnSpPr/>
          <p:nvPr/>
        </p:nvCxnSpPr>
        <p:spPr>
          <a:xfrm>
            <a:off x="781792" y="3571798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77"/>
          <p:cNvCxnSpPr/>
          <p:nvPr/>
        </p:nvCxnSpPr>
        <p:spPr>
          <a:xfrm>
            <a:off x="781792" y="3817844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78"/>
          <p:cNvCxnSpPr/>
          <p:nvPr/>
        </p:nvCxnSpPr>
        <p:spPr>
          <a:xfrm>
            <a:off x="781792" y="3081295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79"/>
          <p:cNvCxnSpPr/>
          <p:nvPr/>
        </p:nvCxnSpPr>
        <p:spPr>
          <a:xfrm>
            <a:off x="781792" y="3327340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0"/>
          <p:cNvCxnSpPr/>
          <p:nvPr/>
        </p:nvCxnSpPr>
        <p:spPr>
          <a:xfrm>
            <a:off x="777031" y="2589205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1"/>
          <p:cNvCxnSpPr/>
          <p:nvPr/>
        </p:nvCxnSpPr>
        <p:spPr>
          <a:xfrm>
            <a:off x="781792" y="2835250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73"/>
          <p:cNvSpPr txBox="1">
            <a:spLocks noChangeArrowheads="1"/>
          </p:cNvSpPr>
          <p:nvPr/>
        </p:nvSpPr>
        <p:spPr bwMode="auto">
          <a:xfrm>
            <a:off x="681787" y="3946422"/>
            <a:ext cx="4349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91" name="Textfeld 73"/>
          <p:cNvSpPr txBox="1">
            <a:spLocks noChangeArrowheads="1"/>
          </p:cNvSpPr>
          <p:nvPr/>
        </p:nvSpPr>
        <p:spPr bwMode="auto">
          <a:xfrm>
            <a:off x="772269" y="3722600"/>
            <a:ext cx="33176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55</a:t>
            </a:r>
          </a:p>
        </p:txBody>
      </p:sp>
      <p:sp>
        <p:nvSpPr>
          <p:cNvPr id="92" name="Textfeld 73"/>
          <p:cNvSpPr txBox="1">
            <a:spLocks noChangeArrowheads="1"/>
          </p:cNvSpPr>
          <p:nvPr/>
        </p:nvSpPr>
        <p:spPr bwMode="auto">
          <a:xfrm>
            <a:off x="772268" y="3478143"/>
            <a:ext cx="3349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60</a:t>
            </a:r>
          </a:p>
        </p:txBody>
      </p:sp>
      <p:sp>
        <p:nvSpPr>
          <p:cNvPr id="93" name="Textfeld 73"/>
          <p:cNvSpPr txBox="1">
            <a:spLocks noChangeArrowheads="1"/>
          </p:cNvSpPr>
          <p:nvPr/>
        </p:nvSpPr>
        <p:spPr bwMode="auto">
          <a:xfrm>
            <a:off x="762744" y="3232097"/>
            <a:ext cx="353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65</a:t>
            </a:r>
          </a:p>
        </p:txBody>
      </p:sp>
      <p:sp>
        <p:nvSpPr>
          <p:cNvPr id="94" name="Textfeld 73"/>
          <p:cNvSpPr txBox="1">
            <a:spLocks noChangeArrowheads="1"/>
          </p:cNvSpPr>
          <p:nvPr/>
        </p:nvSpPr>
        <p:spPr bwMode="auto">
          <a:xfrm>
            <a:off x="772268" y="2987639"/>
            <a:ext cx="3349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95" name="Textfeld 73"/>
          <p:cNvSpPr txBox="1">
            <a:spLocks noChangeArrowheads="1"/>
          </p:cNvSpPr>
          <p:nvPr/>
        </p:nvSpPr>
        <p:spPr bwMode="auto">
          <a:xfrm>
            <a:off x="762744" y="2741594"/>
            <a:ext cx="3476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75</a:t>
            </a:r>
          </a:p>
        </p:txBody>
      </p:sp>
      <p:sp>
        <p:nvSpPr>
          <p:cNvPr id="96" name="Textfeld 73"/>
          <p:cNvSpPr txBox="1">
            <a:spLocks noChangeArrowheads="1"/>
          </p:cNvSpPr>
          <p:nvPr/>
        </p:nvSpPr>
        <p:spPr bwMode="auto">
          <a:xfrm>
            <a:off x="754807" y="2497137"/>
            <a:ext cx="3762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97" name="Textfeld 21"/>
          <p:cNvSpPr txBox="1">
            <a:spLocks noChangeArrowheads="1"/>
          </p:cNvSpPr>
          <p:nvPr/>
        </p:nvSpPr>
        <p:spPr bwMode="auto">
          <a:xfrm>
            <a:off x="781792" y="2279664"/>
            <a:ext cx="4206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 dirty="0">
                <a:solidFill>
                  <a:srgbClr val="000000"/>
                </a:solidFill>
                <a:cs typeface="Arial" panose="020B0604020202020204" pitchFamily="34" charset="0"/>
              </a:rPr>
              <a:t>°F</a:t>
            </a:r>
          </a:p>
        </p:txBody>
      </p:sp>
      <p:sp>
        <p:nvSpPr>
          <p:cNvPr id="98" name="Rechteck 82"/>
          <p:cNvSpPr/>
          <p:nvPr/>
        </p:nvSpPr>
        <p:spPr>
          <a:xfrm>
            <a:off x="540510" y="3848004"/>
            <a:ext cx="182550" cy="2841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99" name="Gerade Verbindung 83"/>
          <p:cNvCxnSpPr/>
          <p:nvPr/>
        </p:nvCxnSpPr>
        <p:spPr>
          <a:xfrm>
            <a:off x="743695" y="2517772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84"/>
          <p:cNvSpPr/>
          <p:nvPr/>
        </p:nvSpPr>
        <p:spPr>
          <a:xfrm>
            <a:off x="410344" y="4141672"/>
            <a:ext cx="420659" cy="43335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101" name="Flussdiagramm: Verzögerung 85"/>
          <p:cNvSpPr/>
          <p:nvPr/>
        </p:nvSpPr>
        <p:spPr>
          <a:xfrm rot="16200000">
            <a:off x="532573" y="2306649"/>
            <a:ext cx="196836" cy="22541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cxnSp>
        <p:nvCxnSpPr>
          <p:cNvPr id="102" name="Gerade Verbindung 88"/>
          <p:cNvCxnSpPr/>
          <p:nvPr/>
        </p:nvCxnSpPr>
        <p:spPr>
          <a:xfrm>
            <a:off x="516699" y="2451102"/>
            <a:ext cx="0" cy="1709618"/>
          </a:xfrm>
          <a:prstGeom prst="line">
            <a:avLst/>
          </a:prstGeom>
          <a:ln w="76200">
            <a:solidFill>
              <a:srgbClr val="C0C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22"/>
          <p:cNvSpPr txBox="1">
            <a:spLocks noChangeArrowheads="1"/>
          </p:cNvSpPr>
          <p:nvPr/>
        </p:nvSpPr>
        <p:spPr bwMode="auto">
          <a:xfrm>
            <a:off x="1189752" y="2722547"/>
            <a:ext cx="12080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Design Point</a:t>
            </a:r>
          </a:p>
        </p:txBody>
      </p:sp>
      <p:cxnSp>
        <p:nvCxnSpPr>
          <p:cNvPr id="104" name="Gerade Verbindung mit Pfeil 92"/>
          <p:cNvCxnSpPr/>
          <p:nvPr/>
        </p:nvCxnSpPr>
        <p:spPr>
          <a:xfrm flipH="1">
            <a:off x="1016726" y="2846362"/>
            <a:ext cx="222234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96"/>
          <p:cNvSpPr txBox="1">
            <a:spLocks noChangeArrowheads="1"/>
          </p:cNvSpPr>
          <p:nvPr/>
        </p:nvSpPr>
        <p:spPr bwMode="auto">
          <a:xfrm>
            <a:off x="-100796" y="1746302"/>
            <a:ext cx="1508019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Wetbulb</a:t>
            </a:r>
          </a:p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06" name="Rechteck 82"/>
          <p:cNvSpPr/>
          <p:nvPr/>
        </p:nvSpPr>
        <p:spPr>
          <a:xfrm>
            <a:off x="2589829" y="3601959"/>
            <a:ext cx="182549" cy="2111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07" name="Rechteck 82"/>
          <p:cNvSpPr/>
          <p:nvPr/>
        </p:nvSpPr>
        <p:spPr>
          <a:xfrm>
            <a:off x="2585066" y="3798795"/>
            <a:ext cx="182550" cy="2095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108" name="Gerade Verbindung 74"/>
          <p:cNvCxnSpPr/>
          <p:nvPr/>
        </p:nvCxnSpPr>
        <p:spPr>
          <a:xfrm>
            <a:off x="2478711" y="4090874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76"/>
          <p:cNvCxnSpPr/>
          <p:nvPr/>
        </p:nvCxnSpPr>
        <p:spPr>
          <a:xfrm>
            <a:off x="2478711" y="3598784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77"/>
          <p:cNvCxnSpPr/>
          <p:nvPr/>
        </p:nvCxnSpPr>
        <p:spPr>
          <a:xfrm>
            <a:off x="2478711" y="3844829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78"/>
          <p:cNvCxnSpPr/>
          <p:nvPr/>
        </p:nvCxnSpPr>
        <p:spPr>
          <a:xfrm>
            <a:off x="2478711" y="3108281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79"/>
          <p:cNvCxnSpPr/>
          <p:nvPr/>
        </p:nvCxnSpPr>
        <p:spPr>
          <a:xfrm>
            <a:off x="2478711" y="3354326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80"/>
          <p:cNvCxnSpPr/>
          <p:nvPr/>
        </p:nvCxnSpPr>
        <p:spPr>
          <a:xfrm>
            <a:off x="2478711" y="2616190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81"/>
          <p:cNvCxnSpPr/>
          <p:nvPr/>
        </p:nvCxnSpPr>
        <p:spPr>
          <a:xfrm>
            <a:off x="2478711" y="2862236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feld 73"/>
          <p:cNvSpPr txBox="1">
            <a:spLocks noChangeArrowheads="1"/>
          </p:cNvSpPr>
          <p:nvPr/>
        </p:nvSpPr>
        <p:spPr bwMode="auto">
          <a:xfrm>
            <a:off x="2143772" y="3986107"/>
            <a:ext cx="360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65</a:t>
            </a:r>
          </a:p>
        </p:txBody>
      </p:sp>
      <p:sp>
        <p:nvSpPr>
          <p:cNvPr id="116" name="Textfeld 73"/>
          <p:cNvSpPr txBox="1">
            <a:spLocks noChangeArrowheads="1"/>
          </p:cNvSpPr>
          <p:nvPr/>
        </p:nvSpPr>
        <p:spPr bwMode="auto">
          <a:xfrm>
            <a:off x="2148535" y="3749585"/>
            <a:ext cx="365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117" name="Textfeld 73"/>
          <p:cNvSpPr txBox="1">
            <a:spLocks noChangeArrowheads="1"/>
          </p:cNvSpPr>
          <p:nvPr/>
        </p:nvSpPr>
        <p:spPr bwMode="auto">
          <a:xfrm>
            <a:off x="2154885" y="3505128"/>
            <a:ext cx="358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75</a:t>
            </a:r>
          </a:p>
        </p:txBody>
      </p:sp>
      <p:sp>
        <p:nvSpPr>
          <p:cNvPr id="118" name="Textfeld 73"/>
          <p:cNvSpPr txBox="1">
            <a:spLocks noChangeArrowheads="1"/>
          </p:cNvSpPr>
          <p:nvPr/>
        </p:nvSpPr>
        <p:spPr bwMode="auto">
          <a:xfrm>
            <a:off x="2192982" y="3259083"/>
            <a:ext cx="3206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119" name="Textfeld 73"/>
          <p:cNvSpPr txBox="1">
            <a:spLocks noChangeArrowheads="1"/>
          </p:cNvSpPr>
          <p:nvPr/>
        </p:nvSpPr>
        <p:spPr bwMode="auto">
          <a:xfrm>
            <a:off x="2192982" y="3014625"/>
            <a:ext cx="3206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85</a:t>
            </a:r>
          </a:p>
        </p:txBody>
      </p:sp>
      <p:sp>
        <p:nvSpPr>
          <p:cNvPr id="120" name="Textfeld 73"/>
          <p:cNvSpPr txBox="1">
            <a:spLocks noChangeArrowheads="1"/>
          </p:cNvSpPr>
          <p:nvPr/>
        </p:nvSpPr>
        <p:spPr bwMode="auto">
          <a:xfrm>
            <a:off x="2137423" y="2766993"/>
            <a:ext cx="3762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121" name="Textfeld 73"/>
          <p:cNvSpPr txBox="1">
            <a:spLocks noChangeArrowheads="1"/>
          </p:cNvSpPr>
          <p:nvPr/>
        </p:nvSpPr>
        <p:spPr bwMode="auto">
          <a:xfrm>
            <a:off x="2108848" y="2511422"/>
            <a:ext cx="3952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95</a:t>
            </a:r>
          </a:p>
        </p:txBody>
      </p:sp>
      <p:sp>
        <p:nvSpPr>
          <p:cNvPr id="122" name="Textfeld 21"/>
          <p:cNvSpPr txBox="1">
            <a:spLocks noChangeArrowheads="1"/>
          </p:cNvSpPr>
          <p:nvPr/>
        </p:nvSpPr>
        <p:spPr bwMode="auto">
          <a:xfrm>
            <a:off x="2200918" y="2306650"/>
            <a:ext cx="33335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 dirty="0">
                <a:solidFill>
                  <a:srgbClr val="000000"/>
                </a:solidFill>
                <a:cs typeface="Arial" panose="020B0604020202020204" pitchFamily="34" charset="0"/>
              </a:rPr>
              <a:t>°F</a:t>
            </a:r>
          </a:p>
        </p:txBody>
      </p:sp>
      <p:sp>
        <p:nvSpPr>
          <p:cNvPr id="123" name="Rechteck 82"/>
          <p:cNvSpPr/>
          <p:nvPr/>
        </p:nvSpPr>
        <p:spPr>
          <a:xfrm>
            <a:off x="2585066" y="3359088"/>
            <a:ext cx="182550" cy="24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24" name="Rechteck 82"/>
          <p:cNvSpPr/>
          <p:nvPr/>
        </p:nvSpPr>
        <p:spPr>
          <a:xfrm>
            <a:off x="2585066" y="3106694"/>
            <a:ext cx="182550" cy="2428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25" name="Rechteck 82"/>
          <p:cNvSpPr/>
          <p:nvPr/>
        </p:nvSpPr>
        <p:spPr>
          <a:xfrm>
            <a:off x="2585066" y="3874990"/>
            <a:ext cx="182550" cy="284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126" name="Gerade Verbindung 83"/>
          <p:cNvCxnSpPr/>
          <p:nvPr/>
        </p:nvCxnSpPr>
        <p:spPr>
          <a:xfrm>
            <a:off x="2788251" y="2544759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lipse 84"/>
          <p:cNvSpPr/>
          <p:nvPr/>
        </p:nvSpPr>
        <p:spPr>
          <a:xfrm>
            <a:off x="2454900" y="4168656"/>
            <a:ext cx="420659" cy="43335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128" name="Flussdiagramm: Verzögerung 85"/>
          <p:cNvSpPr/>
          <p:nvPr/>
        </p:nvSpPr>
        <p:spPr>
          <a:xfrm rot="16200000">
            <a:off x="2576336" y="2332842"/>
            <a:ext cx="196836" cy="226996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cxnSp>
        <p:nvCxnSpPr>
          <p:cNvPr id="129" name="Gerade Verbindung 88"/>
          <p:cNvCxnSpPr/>
          <p:nvPr/>
        </p:nvCxnSpPr>
        <p:spPr>
          <a:xfrm>
            <a:off x="2561255" y="2478089"/>
            <a:ext cx="0" cy="1709617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96"/>
          <p:cNvSpPr txBox="1">
            <a:spLocks noChangeArrowheads="1"/>
          </p:cNvSpPr>
          <p:nvPr/>
        </p:nvSpPr>
        <p:spPr bwMode="auto">
          <a:xfrm>
            <a:off x="1812009" y="1744715"/>
            <a:ext cx="1506431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Ambient</a:t>
            </a:r>
          </a:p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cxnSp>
        <p:nvCxnSpPr>
          <p:cNvPr id="131" name="Gerade Verbindung mit Pfeil 92"/>
          <p:cNvCxnSpPr/>
          <p:nvPr/>
        </p:nvCxnSpPr>
        <p:spPr>
          <a:xfrm>
            <a:off x="1965984" y="3354326"/>
            <a:ext cx="29366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feld 22"/>
          <p:cNvSpPr txBox="1">
            <a:spLocks noChangeArrowheads="1"/>
          </p:cNvSpPr>
          <p:nvPr/>
        </p:nvSpPr>
        <p:spPr bwMode="auto">
          <a:xfrm>
            <a:off x="1337379" y="3130504"/>
            <a:ext cx="72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Allow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Weting</a:t>
            </a:r>
          </a:p>
        </p:txBody>
      </p:sp>
      <p:sp>
        <p:nvSpPr>
          <p:cNvPr id="133" name="Textfeld 22"/>
          <p:cNvSpPr txBox="1">
            <a:spLocks noChangeArrowheads="1"/>
          </p:cNvSpPr>
          <p:nvPr/>
        </p:nvSpPr>
        <p:spPr bwMode="auto">
          <a:xfrm>
            <a:off x="6250346" y="3592435"/>
            <a:ext cx="1206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Start Wetting</a:t>
            </a:r>
          </a:p>
        </p:txBody>
      </p:sp>
      <p:cxnSp>
        <p:nvCxnSpPr>
          <p:cNvPr id="134" name="Gerade Verbindung mit Pfeil 92"/>
          <p:cNvCxnSpPr/>
          <p:nvPr/>
        </p:nvCxnSpPr>
        <p:spPr>
          <a:xfrm>
            <a:off x="6288444" y="3740062"/>
            <a:ext cx="0" cy="31430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879" y="2673337"/>
            <a:ext cx="600033" cy="111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" name="Group 135"/>
          <p:cNvGrpSpPr>
            <a:grpSpLocks/>
          </p:cNvGrpSpPr>
          <p:nvPr/>
        </p:nvGrpSpPr>
        <p:grpSpPr bwMode="auto">
          <a:xfrm>
            <a:off x="4024828" y="2784454"/>
            <a:ext cx="1028628" cy="1025453"/>
            <a:chOff x="5534655" y="4122618"/>
            <a:chExt cx="1371600" cy="1368035"/>
          </a:xfrm>
        </p:grpSpPr>
        <p:sp>
          <p:nvSpPr>
            <p:cNvPr id="137" name="Oval 136"/>
            <p:cNvSpPr/>
            <p:nvPr/>
          </p:nvSpPr>
          <p:spPr>
            <a:xfrm>
              <a:off x="5534655" y="4122618"/>
              <a:ext cx="1371600" cy="13680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>
                <a:solidFill>
                  <a:prstClr val="white"/>
                </a:solidFill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5534655" y="4804518"/>
              <a:ext cx="685800" cy="2118"/>
            </a:xfrm>
            <a:prstGeom prst="line">
              <a:avLst/>
            </a:prstGeom>
            <a:ln w="19050">
              <a:solidFill>
                <a:srgbClr val="FF0000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338"/>
          <p:cNvGrpSpPr>
            <a:grpSpLocks/>
          </p:cNvGrpSpPr>
          <p:nvPr/>
        </p:nvGrpSpPr>
        <p:grpSpPr bwMode="auto">
          <a:xfrm>
            <a:off x="4024827" y="2744770"/>
            <a:ext cx="1060376" cy="549236"/>
            <a:chOff x="5534655" y="4070653"/>
            <a:chExt cx="1413500" cy="731488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5733561" y="4315892"/>
              <a:ext cx="93105" cy="78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220245" y="4112936"/>
              <a:ext cx="0" cy="131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624404" y="4324348"/>
              <a:ext cx="88873" cy="84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553698" y="4696435"/>
              <a:ext cx="44437" cy="16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585439" y="4603413"/>
              <a:ext cx="44436" cy="147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625643" y="4508277"/>
              <a:ext cx="38088" cy="190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670080" y="4419483"/>
              <a:ext cx="46552" cy="31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15"/>
            <p:cNvGrpSpPr>
              <a:grpSpLocks/>
            </p:cNvGrpSpPr>
            <p:nvPr/>
          </p:nvGrpSpPr>
          <p:grpSpPr bwMode="auto">
            <a:xfrm rot="2680096">
              <a:off x="5905711" y="4070653"/>
              <a:ext cx="163757" cy="294178"/>
              <a:chOff x="5919351" y="4335686"/>
              <a:chExt cx="163757" cy="286101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5907803" y="4609962"/>
                <a:ext cx="48668" cy="143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948632" y="4515376"/>
                <a:ext cx="44436" cy="164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990186" y="4423401"/>
                <a:ext cx="40205" cy="2056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6032393" y="4335645"/>
                <a:ext cx="46553" cy="308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19"/>
            <p:cNvGrpSpPr>
              <a:grpSpLocks/>
            </p:cNvGrpSpPr>
            <p:nvPr/>
          </p:nvGrpSpPr>
          <p:grpSpPr bwMode="auto">
            <a:xfrm rot="5400000">
              <a:off x="6388929" y="4082153"/>
              <a:ext cx="168380" cy="286101"/>
              <a:chOff x="6287764" y="4407655"/>
              <a:chExt cx="163757" cy="286101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6287186" y="4678735"/>
                <a:ext cx="45234" cy="1481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6318028" y="4587745"/>
                <a:ext cx="45234" cy="148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359149" y="4494641"/>
                <a:ext cx="39065" cy="19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404383" y="4407885"/>
                <a:ext cx="47289" cy="317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323"/>
            <p:cNvGrpSpPr>
              <a:grpSpLocks/>
            </p:cNvGrpSpPr>
            <p:nvPr/>
          </p:nvGrpSpPr>
          <p:grpSpPr bwMode="auto">
            <a:xfrm rot="7852312">
              <a:off x="6720915" y="4424562"/>
              <a:ext cx="168380" cy="286101"/>
              <a:chOff x="6287764" y="4407655"/>
              <a:chExt cx="163757" cy="286101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6287642" y="4679846"/>
                <a:ext cx="45234" cy="148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6314899" y="4598689"/>
                <a:ext cx="47290" cy="148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358748" y="4508017"/>
                <a:ext cx="39066" cy="19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403999" y="4421327"/>
                <a:ext cx="47289" cy="317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Connector 149"/>
            <p:cNvCxnSpPr/>
            <p:nvPr/>
          </p:nvCxnSpPr>
          <p:spPr>
            <a:xfrm>
              <a:off x="5534655" y="4802141"/>
              <a:ext cx="1371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24"/>
            <p:cNvSpPr txBox="1">
              <a:spLocks noChangeArrowheads="1"/>
            </p:cNvSpPr>
            <p:nvPr/>
          </p:nvSpPr>
          <p:spPr bwMode="auto">
            <a:xfrm>
              <a:off x="5693069" y="4338305"/>
              <a:ext cx="442751" cy="24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00" dirty="0">
                  <a:solidFill>
                    <a:srgbClr val="FFFFFF"/>
                  </a:solidFill>
                  <a:latin typeface="Tw Cen MT" panose="020B0602020104020603" pitchFamily="34" charset="0"/>
                </a:rPr>
                <a:t>25%</a:t>
              </a:r>
            </a:p>
          </p:txBody>
        </p:sp>
        <p:sp>
          <p:nvSpPr>
            <p:cNvPr id="152" name="TextBox 328"/>
            <p:cNvSpPr txBox="1">
              <a:spLocks noChangeArrowheads="1"/>
            </p:cNvSpPr>
            <p:nvPr/>
          </p:nvSpPr>
          <p:spPr bwMode="auto">
            <a:xfrm>
              <a:off x="6041756" y="4193121"/>
              <a:ext cx="442751" cy="24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00" dirty="0">
                  <a:solidFill>
                    <a:srgbClr val="FFFFFF"/>
                  </a:solidFill>
                  <a:latin typeface="Tw Cen MT" panose="020B0602020104020603" pitchFamily="34" charset="0"/>
                </a:rPr>
                <a:t>50%</a:t>
              </a:r>
            </a:p>
          </p:txBody>
        </p:sp>
        <p:sp>
          <p:nvSpPr>
            <p:cNvPr id="153" name="TextBox 329"/>
            <p:cNvSpPr txBox="1">
              <a:spLocks noChangeArrowheads="1"/>
            </p:cNvSpPr>
            <p:nvPr/>
          </p:nvSpPr>
          <p:spPr bwMode="auto">
            <a:xfrm>
              <a:off x="6387944" y="4341861"/>
              <a:ext cx="442751" cy="24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00" dirty="0">
                  <a:solidFill>
                    <a:srgbClr val="FFFFFF"/>
                  </a:solidFill>
                  <a:latin typeface="Tw Cen MT" panose="020B0602020104020603" pitchFamily="34" charset="0"/>
                </a:rPr>
                <a:t>75%</a:t>
              </a:r>
            </a:p>
          </p:txBody>
        </p:sp>
      </p:grpSp>
      <p:sp>
        <p:nvSpPr>
          <p:cNvPr id="166" name="TextBox 330"/>
          <p:cNvSpPr txBox="1">
            <a:spLocks noChangeArrowheads="1"/>
          </p:cNvSpPr>
          <p:nvPr/>
        </p:nvSpPr>
        <p:spPr bwMode="auto">
          <a:xfrm>
            <a:off x="4769312" y="3181300"/>
            <a:ext cx="3738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>
                <a:solidFill>
                  <a:srgbClr val="FFFFFF"/>
                </a:solidFill>
                <a:latin typeface="Tw Cen MT" panose="020B0602020104020603" pitchFamily="34" charset="0"/>
              </a:rPr>
              <a:t>100%</a:t>
            </a:r>
          </a:p>
        </p:txBody>
      </p:sp>
      <p:sp>
        <p:nvSpPr>
          <p:cNvPr id="167" name="TextBox 331"/>
          <p:cNvSpPr txBox="1">
            <a:spLocks noChangeArrowheads="1"/>
          </p:cNvSpPr>
          <p:nvPr/>
        </p:nvSpPr>
        <p:spPr bwMode="auto">
          <a:xfrm>
            <a:off x="3967682" y="3186064"/>
            <a:ext cx="2904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>
                <a:solidFill>
                  <a:srgbClr val="FFFFFF"/>
                </a:solidFill>
                <a:latin typeface="Tw Cen MT" panose="020B0602020104020603" pitchFamily="34" charset="0"/>
              </a:rPr>
              <a:t>0%</a:t>
            </a:r>
          </a:p>
        </p:txBody>
      </p:sp>
      <p:pic>
        <p:nvPicPr>
          <p:cNvPr id="168" name="Picture 333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143" y="3309880"/>
            <a:ext cx="1104822" cy="6365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169" name="Picture 9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86122" y="1151643"/>
            <a:ext cx="3166052" cy="15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" name="Group 169"/>
          <p:cNvGrpSpPr>
            <a:grpSpLocks/>
          </p:cNvGrpSpPr>
          <p:nvPr/>
        </p:nvGrpSpPr>
        <p:grpSpPr bwMode="auto">
          <a:xfrm flipH="1">
            <a:off x="4443761" y="1492792"/>
            <a:ext cx="1315946" cy="814545"/>
            <a:chOff x="1511298" y="1876425"/>
            <a:chExt cx="1754827" cy="1017706"/>
          </a:xfrm>
        </p:grpSpPr>
        <p:grpSp>
          <p:nvGrpSpPr>
            <p:cNvPr id="171" name="Gruppieren 3"/>
            <p:cNvGrpSpPr>
              <a:grpSpLocks/>
            </p:cNvGrpSpPr>
            <p:nvPr/>
          </p:nvGrpSpPr>
          <p:grpSpPr bwMode="auto">
            <a:xfrm rot="-519421">
              <a:off x="1511298" y="1876425"/>
              <a:ext cx="655639" cy="909634"/>
              <a:chOff x="1377222" y="2632339"/>
              <a:chExt cx="566619" cy="829550"/>
            </a:xfrm>
          </p:grpSpPr>
          <p:pic>
            <p:nvPicPr>
              <p:cNvPr id="186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799" y="2890965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249" y="2709515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240" y="3082453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222" y="2632339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690" y="3166561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818" y="293478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2" name="Gruppieren 95"/>
            <p:cNvGrpSpPr>
              <a:grpSpLocks/>
            </p:cNvGrpSpPr>
            <p:nvPr/>
          </p:nvGrpSpPr>
          <p:grpSpPr bwMode="auto">
            <a:xfrm rot="-331373">
              <a:off x="2052927" y="1929176"/>
              <a:ext cx="655638" cy="909638"/>
              <a:chOff x="1377226" y="2632337"/>
              <a:chExt cx="566619" cy="829553"/>
            </a:xfrm>
          </p:grpSpPr>
          <p:pic>
            <p:nvPicPr>
              <p:cNvPr id="180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801" y="28909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252" y="2709513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243" y="3082451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226" y="263233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694" y="31665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818" y="293478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3" name="Gruppieren 110"/>
            <p:cNvGrpSpPr>
              <a:grpSpLocks/>
            </p:cNvGrpSpPr>
            <p:nvPr/>
          </p:nvGrpSpPr>
          <p:grpSpPr bwMode="auto">
            <a:xfrm rot="-477398">
              <a:off x="2610487" y="1984493"/>
              <a:ext cx="655638" cy="909638"/>
              <a:chOff x="1377226" y="2632337"/>
              <a:chExt cx="566619" cy="829553"/>
            </a:xfrm>
          </p:grpSpPr>
          <p:pic>
            <p:nvPicPr>
              <p:cNvPr id="174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801" y="28909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252" y="2709513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243" y="3082451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226" y="263233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694" y="31665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818" y="293478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9" y="288829"/>
            <a:ext cx="3162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00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00000" y="2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5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0" fill="hold"/>
                                        <p:tgtEl>
                                          <p:spTgt spid="5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1" dur="2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3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5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4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49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53" dur="2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55" dur="2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57" dur="2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6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67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6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7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7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7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21600000">
                                      <p:cBhvr>
                                        <p:cTn id="7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21600000">
                                      <p:cBhvr>
                                        <p:cTn id="7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21600000">
                                      <p:cBhvr>
                                        <p:cTn id="8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5000" fill="hold"/>
                                        <p:tgtEl>
                                          <p:spTgt spid="54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5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5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5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00000" y="29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2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45" dur="1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52" grpId="0" animBg="1"/>
      <p:bldP spid="54" grpId="0" animBg="1"/>
      <p:bldP spid="54" grpId="1" animBg="1"/>
      <p:bldP spid="56" grpId="0" animBg="1"/>
      <p:bldP spid="56" grpId="1" animBg="1"/>
      <p:bldP spid="56" grpId="2" animBg="1"/>
      <p:bldP spid="82" grpId="0" animBg="1"/>
      <p:bldP spid="106" grpId="0" animBg="1"/>
      <p:bldP spid="106" grpId="1" animBg="1"/>
      <p:bldP spid="107" grpId="0" animBg="1"/>
      <p:bldP spid="123" grpId="0" animBg="1"/>
      <p:bldP spid="123" grpId="1" animBg="1"/>
      <p:bldP spid="124" grpId="0" animBg="1"/>
      <p:bldP spid="1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4138" y="484569"/>
            <a:ext cx="8612853" cy="21541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ENERGY SAVINGS</a:t>
            </a:r>
          </a:p>
        </p:txBody>
      </p:sp>
      <p:sp>
        <p:nvSpPr>
          <p:cNvPr id="169" name="Rechteck 82"/>
          <p:cNvSpPr/>
          <p:nvPr/>
        </p:nvSpPr>
        <p:spPr>
          <a:xfrm>
            <a:off x="538923" y="3053184"/>
            <a:ext cx="182549" cy="2746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70" name="Rechteck 82"/>
          <p:cNvSpPr/>
          <p:nvPr/>
        </p:nvSpPr>
        <p:spPr>
          <a:xfrm>
            <a:off x="545272" y="3542100"/>
            <a:ext cx="182549" cy="2111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71" name="Rechteck 82"/>
          <p:cNvSpPr/>
          <p:nvPr/>
        </p:nvSpPr>
        <p:spPr>
          <a:xfrm>
            <a:off x="538923" y="3291292"/>
            <a:ext cx="182549" cy="2746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pic>
        <p:nvPicPr>
          <p:cNvPr id="17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551" y="821656"/>
            <a:ext cx="700039" cy="2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Rechteck 82"/>
          <p:cNvSpPr/>
          <p:nvPr/>
        </p:nvSpPr>
        <p:spPr>
          <a:xfrm>
            <a:off x="8153625" y="3542100"/>
            <a:ext cx="182550" cy="2111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74" name="Rechteck 82"/>
          <p:cNvSpPr/>
          <p:nvPr/>
        </p:nvSpPr>
        <p:spPr>
          <a:xfrm>
            <a:off x="8148864" y="3738936"/>
            <a:ext cx="182549" cy="2095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175" name="Rechteck 4"/>
          <p:cNvSpPr/>
          <p:nvPr/>
        </p:nvSpPr>
        <p:spPr>
          <a:xfrm>
            <a:off x="2561256" y="3507177"/>
            <a:ext cx="188899" cy="82068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176" name="Gerade Verbindung 53"/>
          <p:cNvCxnSpPr/>
          <p:nvPr/>
        </p:nvCxnSpPr>
        <p:spPr>
          <a:xfrm>
            <a:off x="2770790" y="2354734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feld 35"/>
          <p:cNvSpPr txBox="1">
            <a:spLocks noChangeArrowheads="1"/>
          </p:cNvSpPr>
          <p:nvPr/>
        </p:nvSpPr>
        <p:spPr bwMode="auto">
          <a:xfrm>
            <a:off x="2637450" y="2327749"/>
            <a:ext cx="296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78" name="Textfeld 73"/>
          <p:cNvSpPr txBox="1">
            <a:spLocks noChangeArrowheads="1"/>
          </p:cNvSpPr>
          <p:nvPr/>
        </p:nvSpPr>
        <p:spPr bwMode="auto">
          <a:xfrm>
            <a:off x="2219967" y="3832593"/>
            <a:ext cx="2984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79" name="Textfeld 73"/>
          <p:cNvSpPr txBox="1">
            <a:spLocks noChangeArrowheads="1"/>
          </p:cNvSpPr>
          <p:nvPr/>
        </p:nvSpPr>
        <p:spPr bwMode="auto">
          <a:xfrm>
            <a:off x="2219967" y="3616709"/>
            <a:ext cx="2984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80" name="Textfeld 73"/>
          <p:cNvSpPr txBox="1">
            <a:spLocks noChangeArrowheads="1"/>
          </p:cNvSpPr>
          <p:nvPr/>
        </p:nvSpPr>
        <p:spPr bwMode="auto">
          <a:xfrm>
            <a:off x="2219967" y="3402410"/>
            <a:ext cx="298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1" name="Textfeld 73"/>
          <p:cNvSpPr txBox="1">
            <a:spLocks noChangeArrowheads="1"/>
          </p:cNvSpPr>
          <p:nvPr/>
        </p:nvSpPr>
        <p:spPr bwMode="auto">
          <a:xfrm>
            <a:off x="2219967" y="3188113"/>
            <a:ext cx="298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2" name="Textfeld 73"/>
          <p:cNvSpPr txBox="1">
            <a:spLocks noChangeArrowheads="1"/>
          </p:cNvSpPr>
          <p:nvPr/>
        </p:nvSpPr>
        <p:spPr bwMode="auto">
          <a:xfrm>
            <a:off x="2219967" y="2973815"/>
            <a:ext cx="298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83" name="Textfeld 73"/>
          <p:cNvSpPr txBox="1">
            <a:spLocks noChangeArrowheads="1"/>
          </p:cNvSpPr>
          <p:nvPr/>
        </p:nvSpPr>
        <p:spPr bwMode="auto">
          <a:xfrm>
            <a:off x="2637450" y="2757930"/>
            <a:ext cx="296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84" name="Textfeld 73"/>
          <p:cNvSpPr txBox="1">
            <a:spLocks noChangeArrowheads="1"/>
          </p:cNvSpPr>
          <p:nvPr/>
        </p:nvSpPr>
        <p:spPr bwMode="auto">
          <a:xfrm>
            <a:off x="2637450" y="2542046"/>
            <a:ext cx="296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5" name="Ellipse 17"/>
          <p:cNvSpPr/>
          <p:nvPr/>
        </p:nvSpPr>
        <p:spPr>
          <a:xfrm>
            <a:off x="2437440" y="3978633"/>
            <a:ext cx="420658" cy="433356"/>
          </a:xfrm>
          <a:prstGeom prst="ellipse">
            <a:avLst/>
          </a:prstGeom>
          <a:solidFill>
            <a:srgbClr val="CC33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186" name="Textfeld 5"/>
          <p:cNvSpPr txBox="1">
            <a:spLocks noChangeArrowheads="1"/>
          </p:cNvSpPr>
          <p:nvPr/>
        </p:nvSpPr>
        <p:spPr bwMode="auto">
          <a:xfrm>
            <a:off x="1892964" y="1641997"/>
            <a:ext cx="150643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>
                <a:solidFill>
                  <a:srgbClr val="000000"/>
                </a:solidFill>
                <a:cs typeface="Arial" panose="020B0604020202020204" pitchFamily="34" charset="0"/>
              </a:rPr>
              <a:t>Ambient-</a:t>
            </a:r>
          </a:p>
          <a:p>
            <a:pPr algn="ctr">
              <a:spcBef>
                <a:spcPct val="0"/>
              </a:spcBef>
              <a:defRPr/>
            </a:pPr>
            <a:r>
              <a:rPr lang="de-DE" altLang="de-DE" sz="1215" b="1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87" name="Textfeld 21"/>
          <p:cNvSpPr txBox="1">
            <a:spLocks noChangeArrowheads="1"/>
          </p:cNvSpPr>
          <p:nvPr/>
        </p:nvSpPr>
        <p:spPr bwMode="auto">
          <a:xfrm>
            <a:off x="2658086" y="2159486"/>
            <a:ext cx="3063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>
                <a:solidFill>
                  <a:srgbClr val="000000"/>
                </a:solidFill>
                <a:cs typeface="Arial" panose="020B0604020202020204" pitchFamily="34" charset="0"/>
              </a:rPr>
              <a:t>°C</a:t>
            </a:r>
          </a:p>
        </p:txBody>
      </p:sp>
      <p:cxnSp>
        <p:nvCxnSpPr>
          <p:cNvPr id="188" name="Gerade Verbindung 74"/>
          <p:cNvCxnSpPr/>
          <p:nvPr/>
        </p:nvCxnSpPr>
        <p:spPr>
          <a:xfrm>
            <a:off x="8042508" y="4031016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76"/>
          <p:cNvCxnSpPr/>
          <p:nvPr/>
        </p:nvCxnSpPr>
        <p:spPr>
          <a:xfrm>
            <a:off x="8042508" y="3538925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77"/>
          <p:cNvCxnSpPr/>
          <p:nvPr/>
        </p:nvCxnSpPr>
        <p:spPr>
          <a:xfrm>
            <a:off x="8042508" y="3784971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78"/>
          <p:cNvCxnSpPr/>
          <p:nvPr/>
        </p:nvCxnSpPr>
        <p:spPr>
          <a:xfrm>
            <a:off x="8042508" y="3048422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79"/>
          <p:cNvCxnSpPr/>
          <p:nvPr/>
        </p:nvCxnSpPr>
        <p:spPr>
          <a:xfrm>
            <a:off x="8042508" y="3294467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80"/>
          <p:cNvCxnSpPr/>
          <p:nvPr/>
        </p:nvCxnSpPr>
        <p:spPr>
          <a:xfrm>
            <a:off x="8042508" y="2556332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Gerade Verbindung 81"/>
          <p:cNvCxnSpPr/>
          <p:nvPr/>
        </p:nvCxnSpPr>
        <p:spPr>
          <a:xfrm>
            <a:off x="8042508" y="2802377"/>
            <a:ext cx="650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feld 73"/>
          <p:cNvSpPr txBox="1">
            <a:spLocks noChangeArrowheads="1"/>
          </p:cNvSpPr>
          <p:nvPr/>
        </p:nvSpPr>
        <p:spPr bwMode="auto">
          <a:xfrm>
            <a:off x="7732967" y="3935773"/>
            <a:ext cx="344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6" name="Textfeld 73"/>
          <p:cNvSpPr txBox="1">
            <a:spLocks noChangeArrowheads="1"/>
          </p:cNvSpPr>
          <p:nvPr/>
        </p:nvSpPr>
        <p:spPr bwMode="auto">
          <a:xfrm>
            <a:off x="7732967" y="3689728"/>
            <a:ext cx="344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197" name="Textfeld 73"/>
          <p:cNvSpPr txBox="1">
            <a:spLocks noChangeArrowheads="1"/>
          </p:cNvSpPr>
          <p:nvPr/>
        </p:nvSpPr>
        <p:spPr bwMode="auto">
          <a:xfrm>
            <a:off x="7732967" y="3445271"/>
            <a:ext cx="344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75</a:t>
            </a:r>
          </a:p>
        </p:txBody>
      </p:sp>
      <p:sp>
        <p:nvSpPr>
          <p:cNvPr id="198" name="Textfeld 73"/>
          <p:cNvSpPr txBox="1">
            <a:spLocks noChangeArrowheads="1"/>
          </p:cNvSpPr>
          <p:nvPr/>
        </p:nvSpPr>
        <p:spPr bwMode="auto">
          <a:xfrm>
            <a:off x="7732967" y="3199224"/>
            <a:ext cx="344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199" name="Textfeld 73"/>
          <p:cNvSpPr txBox="1">
            <a:spLocks noChangeArrowheads="1"/>
          </p:cNvSpPr>
          <p:nvPr/>
        </p:nvSpPr>
        <p:spPr bwMode="auto">
          <a:xfrm>
            <a:off x="7715506" y="2954766"/>
            <a:ext cx="3619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85</a:t>
            </a:r>
          </a:p>
        </p:txBody>
      </p:sp>
      <p:sp>
        <p:nvSpPr>
          <p:cNvPr id="200" name="Textfeld 73"/>
          <p:cNvSpPr txBox="1">
            <a:spLocks noChangeArrowheads="1"/>
          </p:cNvSpPr>
          <p:nvPr/>
        </p:nvSpPr>
        <p:spPr bwMode="auto">
          <a:xfrm>
            <a:off x="7732967" y="2708722"/>
            <a:ext cx="344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201" name="Textfeld 73"/>
          <p:cNvSpPr txBox="1">
            <a:spLocks noChangeArrowheads="1"/>
          </p:cNvSpPr>
          <p:nvPr/>
        </p:nvSpPr>
        <p:spPr bwMode="auto">
          <a:xfrm>
            <a:off x="7715506" y="2464264"/>
            <a:ext cx="3619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95</a:t>
            </a:r>
          </a:p>
        </p:txBody>
      </p:sp>
      <p:sp>
        <p:nvSpPr>
          <p:cNvPr id="202" name="Textfeld 21"/>
          <p:cNvSpPr txBox="1">
            <a:spLocks noChangeArrowheads="1"/>
          </p:cNvSpPr>
          <p:nvPr/>
        </p:nvSpPr>
        <p:spPr bwMode="auto">
          <a:xfrm>
            <a:off x="7732968" y="2246792"/>
            <a:ext cx="3650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 dirty="0">
                <a:solidFill>
                  <a:srgbClr val="000000"/>
                </a:solidFill>
                <a:cs typeface="Arial" panose="020B0604020202020204" pitchFamily="34" charset="0"/>
              </a:rPr>
              <a:t>°F</a:t>
            </a:r>
          </a:p>
        </p:txBody>
      </p:sp>
      <p:pic>
        <p:nvPicPr>
          <p:cNvPr id="20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7" b="-1504"/>
          <a:stretch>
            <a:fillRect/>
          </a:stretch>
        </p:blipFill>
        <p:spPr bwMode="auto">
          <a:xfrm>
            <a:off x="6427318" y="2337612"/>
            <a:ext cx="480980" cy="4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7" b="-1507"/>
          <a:stretch>
            <a:fillRect/>
          </a:stretch>
        </p:blipFill>
        <p:spPr bwMode="auto">
          <a:xfrm>
            <a:off x="6430493" y="1640749"/>
            <a:ext cx="480980" cy="4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2" b="-1507"/>
          <a:stretch>
            <a:fillRect/>
          </a:stretch>
        </p:blipFill>
        <p:spPr bwMode="auto">
          <a:xfrm>
            <a:off x="6430493" y="943885"/>
            <a:ext cx="480980" cy="4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Rechteck 82"/>
          <p:cNvSpPr/>
          <p:nvPr/>
        </p:nvSpPr>
        <p:spPr>
          <a:xfrm>
            <a:off x="8148864" y="3815132"/>
            <a:ext cx="182549" cy="2841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207" name="Gerade Verbindung 83"/>
          <p:cNvCxnSpPr/>
          <p:nvPr/>
        </p:nvCxnSpPr>
        <p:spPr>
          <a:xfrm>
            <a:off x="8352049" y="2484899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Ellipse 84"/>
          <p:cNvSpPr/>
          <p:nvPr/>
        </p:nvSpPr>
        <p:spPr>
          <a:xfrm>
            <a:off x="8018698" y="4108799"/>
            <a:ext cx="420658" cy="43335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09" name="Flussdiagramm: Verzögerung 85"/>
          <p:cNvSpPr/>
          <p:nvPr/>
        </p:nvSpPr>
        <p:spPr>
          <a:xfrm rot="16200000">
            <a:off x="8140927" y="2273776"/>
            <a:ext cx="196836" cy="22541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cxnSp>
        <p:nvCxnSpPr>
          <p:cNvPr id="210" name="Gerade Verbindung 88"/>
          <p:cNvCxnSpPr/>
          <p:nvPr/>
        </p:nvCxnSpPr>
        <p:spPr>
          <a:xfrm>
            <a:off x="8125052" y="2418229"/>
            <a:ext cx="0" cy="1709618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hteck 21"/>
          <p:cNvSpPr/>
          <p:nvPr/>
        </p:nvSpPr>
        <p:spPr>
          <a:xfrm>
            <a:off x="2456488" y="4065939"/>
            <a:ext cx="380973" cy="5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12" name="Textfeld 96"/>
          <p:cNvSpPr txBox="1">
            <a:spLocks noChangeArrowheads="1"/>
          </p:cNvSpPr>
          <p:nvPr/>
        </p:nvSpPr>
        <p:spPr bwMode="auto">
          <a:xfrm>
            <a:off x="7375805" y="1667395"/>
            <a:ext cx="150643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Process temperature</a:t>
            </a:r>
          </a:p>
        </p:txBody>
      </p:sp>
      <p:sp>
        <p:nvSpPr>
          <p:cNvPr id="213" name="Textfeld 22"/>
          <p:cNvSpPr txBox="1">
            <a:spLocks noChangeArrowheads="1"/>
          </p:cNvSpPr>
          <p:nvPr/>
        </p:nvSpPr>
        <p:spPr bwMode="auto">
          <a:xfrm>
            <a:off x="6223360" y="3181765"/>
            <a:ext cx="1206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Setpoint GMM</a:t>
            </a:r>
          </a:p>
        </p:txBody>
      </p:sp>
      <p:cxnSp>
        <p:nvCxnSpPr>
          <p:cNvPr id="214" name="Gerade Verbindung mit Pfeil 92"/>
          <p:cNvCxnSpPr/>
          <p:nvPr/>
        </p:nvCxnSpPr>
        <p:spPr>
          <a:xfrm>
            <a:off x="7344057" y="3294467"/>
            <a:ext cx="479391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hteck 7"/>
          <p:cNvSpPr/>
          <p:nvPr/>
        </p:nvSpPr>
        <p:spPr>
          <a:xfrm>
            <a:off x="4172454" y="4040541"/>
            <a:ext cx="336527" cy="3666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16" name="Rechteck 9"/>
          <p:cNvSpPr/>
          <p:nvPr/>
        </p:nvSpPr>
        <p:spPr>
          <a:xfrm>
            <a:off x="3337489" y="3850054"/>
            <a:ext cx="834966" cy="69210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003399"/>
              </a:solidFill>
            </a:endParaRPr>
          </a:p>
        </p:txBody>
      </p:sp>
      <p:sp>
        <p:nvSpPr>
          <p:cNvPr id="217" name="Rechteck 7"/>
          <p:cNvSpPr/>
          <p:nvPr/>
        </p:nvSpPr>
        <p:spPr>
          <a:xfrm>
            <a:off x="4715341" y="4045304"/>
            <a:ext cx="336527" cy="3571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2077102" y="1537229"/>
            <a:ext cx="1425475" cy="3004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>
              <a:solidFill>
                <a:prstClr val="white"/>
              </a:solidFill>
            </a:endParaRPr>
          </a:p>
        </p:txBody>
      </p:sp>
      <p:sp>
        <p:nvSpPr>
          <p:cNvPr id="219" name="Rechteck 7"/>
          <p:cNvSpPr/>
          <p:nvPr/>
        </p:nvSpPr>
        <p:spPr>
          <a:xfrm>
            <a:off x="5261402" y="4046891"/>
            <a:ext cx="336527" cy="3539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20" name="Textfeld 6"/>
          <p:cNvSpPr txBox="1">
            <a:spLocks noChangeArrowheads="1"/>
          </p:cNvSpPr>
          <p:nvPr/>
        </p:nvSpPr>
        <p:spPr bwMode="auto">
          <a:xfrm>
            <a:off x="4094673" y="4416752"/>
            <a:ext cx="1166730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en-US" sz="1215" b="1" dirty="0">
                <a:solidFill>
                  <a:srgbClr val="000000"/>
                </a:solidFill>
                <a:cs typeface="Arial" panose="020B0604020202020204" pitchFamily="34" charset="0"/>
              </a:rPr>
              <a:t>Fan speed</a:t>
            </a:r>
          </a:p>
        </p:txBody>
      </p:sp>
      <p:sp>
        <p:nvSpPr>
          <p:cNvPr id="221" name="Rechteck 2"/>
          <p:cNvSpPr/>
          <p:nvPr/>
        </p:nvSpPr>
        <p:spPr>
          <a:xfrm>
            <a:off x="4170868" y="4040540"/>
            <a:ext cx="2114402" cy="3698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pic>
        <p:nvPicPr>
          <p:cNvPr id="222" name="Picture 9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21603" y="1127956"/>
            <a:ext cx="3111281" cy="159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3" name="Group 222"/>
          <p:cNvGrpSpPr>
            <a:grpSpLocks/>
          </p:cNvGrpSpPr>
          <p:nvPr/>
        </p:nvGrpSpPr>
        <p:grpSpPr bwMode="auto">
          <a:xfrm flipH="1">
            <a:off x="4444671" y="1449335"/>
            <a:ext cx="1315946" cy="844883"/>
            <a:chOff x="1511298" y="1876425"/>
            <a:chExt cx="1754827" cy="1017706"/>
          </a:xfrm>
        </p:grpSpPr>
        <p:grpSp>
          <p:nvGrpSpPr>
            <p:cNvPr id="224" name="Gruppieren 3"/>
            <p:cNvGrpSpPr>
              <a:grpSpLocks/>
            </p:cNvGrpSpPr>
            <p:nvPr/>
          </p:nvGrpSpPr>
          <p:grpSpPr bwMode="auto">
            <a:xfrm rot="-519421">
              <a:off x="1511298" y="1876425"/>
              <a:ext cx="655639" cy="909634"/>
              <a:chOff x="1377222" y="2632339"/>
              <a:chExt cx="566619" cy="829550"/>
            </a:xfrm>
          </p:grpSpPr>
          <p:pic>
            <p:nvPicPr>
              <p:cNvPr id="239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799" y="2890965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249" y="2709515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240" y="3082453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222" y="2632339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690" y="3166561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818" y="293478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" name="Gruppieren 95"/>
            <p:cNvGrpSpPr>
              <a:grpSpLocks/>
            </p:cNvGrpSpPr>
            <p:nvPr/>
          </p:nvGrpSpPr>
          <p:grpSpPr bwMode="auto">
            <a:xfrm rot="-331373">
              <a:off x="2052927" y="1929176"/>
              <a:ext cx="655638" cy="909638"/>
              <a:chOff x="1377226" y="2632337"/>
              <a:chExt cx="566619" cy="829553"/>
            </a:xfrm>
          </p:grpSpPr>
          <p:pic>
            <p:nvPicPr>
              <p:cNvPr id="233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801" y="28909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252" y="2709513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243" y="3082451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226" y="263233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694" y="31665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818" y="293478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6" name="Gruppieren 110"/>
            <p:cNvGrpSpPr>
              <a:grpSpLocks/>
            </p:cNvGrpSpPr>
            <p:nvPr/>
          </p:nvGrpSpPr>
          <p:grpSpPr bwMode="auto">
            <a:xfrm rot="-477398">
              <a:off x="2610487" y="1984493"/>
              <a:ext cx="655638" cy="909638"/>
              <a:chOff x="1377226" y="2632337"/>
              <a:chExt cx="566619" cy="829553"/>
            </a:xfrm>
          </p:grpSpPr>
          <p:pic>
            <p:nvPicPr>
              <p:cNvPr id="227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801" y="28909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252" y="2709513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243" y="3082451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226" y="263233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694" y="3166562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818" y="2934787"/>
                <a:ext cx="179151" cy="29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" name="Rechteck 82"/>
          <p:cNvSpPr/>
          <p:nvPr/>
        </p:nvSpPr>
        <p:spPr>
          <a:xfrm>
            <a:off x="540510" y="3738936"/>
            <a:ext cx="182550" cy="2095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246" name="Gerade Verbindung 74"/>
          <p:cNvCxnSpPr/>
          <p:nvPr/>
        </p:nvCxnSpPr>
        <p:spPr>
          <a:xfrm>
            <a:off x="781792" y="4031016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Gerade Verbindung 76"/>
          <p:cNvCxnSpPr/>
          <p:nvPr/>
        </p:nvCxnSpPr>
        <p:spPr>
          <a:xfrm>
            <a:off x="781792" y="3538925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Gerade Verbindung 77"/>
          <p:cNvCxnSpPr/>
          <p:nvPr/>
        </p:nvCxnSpPr>
        <p:spPr>
          <a:xfrm>
            <a:off x="781792" y="3784971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Gerade Verbindung 78"/>
          <p:cNvCxnSpPr/>
          <p:nvPr/>
        </p:nvCxnSpPr>
        <p:spPr>
          <a:xfrm>
            <a:off x="781792" y="3048422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 Verbindung 79"/>
          <p:cNvCxnSpPr/>
          <p:nvPr/>
        </p:nvCxnSpPr>
        <p:spPr>
          <a:xfrm>
            <a:off x="781792" y="3294467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Gerade Verbindung 80"/>
          <p:cNvCxnSpPr/>
          <p:nvPr/>
        </p:nvCxnSpPr>
        <p:spPr>
          <a:xfrm>
            <a:off x="777031" y="2556332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Gerade Verbindung 81"/>
          <p:cNvCxnSpPr/>
          <p:nvPr/>
        </p:nvCxnSpPr>
        <p:spPr>
          <a:xfrm>
            <a:off x="781792" y="2802377"/>
            <a:ext cx="6667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feld 73"/>
          <p:cNvSpPr txBox="1">
            <a:spLocks noChangeArrowheads="1"/>
          </p:cNvSpPr>
          <p:nvPr/>
        </p:nvSpPr>
        <p:spPr bwMode="auto">
          <a:xfrm>
            <a:off x="772267" y="3935773"/>
            <a:ext cx="3111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254" name="Textfeld 73"/>
          <p:cNvSpPr txBox="1">
            <a:spLocks noChangeArrowheads="1"/>
          </p:cNvSpPr>
          <p:nvPr/>
        </p:nvSpPr>
        <p:spPr bwMode="auto">
          <a:xfrm>
            <a:off x="772269" y="3689728"/>
            <a:ext cx="33176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55</a:t>
            </a:r>
          </a:p>
        </p:txBody>
      </p:sp>
      <p:sp>
        <p:nvSpPr>
          <p:cNvPr id="255" name="Textfeld 73"/>
          <p:cNvSpPr txBox="1">
            <a:spLocks noChangeArrowheads="1"/>
          </p:cNvSpPr>
          <p:nvPr/>
        </p:nvSpPr>
        <p:spPr bwMode="auto">
          <a:xfrm>
            <a:off x="772268" y="3445271"/>
            <a:ext cx="3254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60</a:t>
            </a:r>
          </a:p>
        </p:txBody>
      </p:sp>
      <p:sp>
        <p:nvSpPr>
          <p:cNvPr id="256" name="Textfeld 73"/>
          <p:cNvSpPr txBox="1">
            <a:spLocks noChangeArrowheads="1"/>
          </p:cNvSpPr>
          <p:nvPr/>
        </p:nvSpPr>
        <p:spPr bwMode="auto">
          <a:xfrm>
            <a:off x="772268" y="3199224"/>
            <a:ext cx="3254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65</a:t>
            </a:r>
          </a:p>
        </p:txBody>
      </p:sp>
      <p:sp>
        <p:nvSpPr>
          <p:cNvPr id="257" name="Textfeld 73"/>
          <p:cNvSpPr txBox="1">
            <a:spLocks noChangeArrowheads="1"/>
          </p:cNvSpPr>
          <p:nvPr/>
        </p:nvSpPr>
        <p:spPr bwMode="auto">
          <a:xfrm>
            <a:off x="754807" y="2954766"/>
            <a:ext cx="342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258" name="Textfeld 73"/>
          <p:cNvSpPr txBox="1">
            <a:spLocks noChangeArrowheads="1"/>
          </p:cNvSpPr>
          <p:nvPr/>
        </p:nvSpPr>
        <p:spPr bwMode="auto">
          <a:xfrm>
            <a:off x="772268" y="2708722"/>
            <a:ext cx="3222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75</a:t>
            </a:r>
          </a:p>
        </p:txBody>
      </p:sp>
      <p:sp>
        <p:nvSpPr>
          <p:cNvPr id="259" name="Textfeld 73"/>
          <p:cNvSpPr txBox="1">
            <a:spLocks noChangeArrowheads="1"/>
          </p:cNvSpPr>
          <p:nvPr/>
        </p:nvSpPr>
        <p:spPr bwMode="auto">
          <a:xfrm>
            <a:off x="772268" y="2464264"/>
            <a:ext cx="3365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260" name="Textfeld 21"/>
          <p:cNvSpPr txBox="1">
            <a:spLocks noChangeArrowheads="1"/>
          </p:cNvSpPr>
          <p:nvPr/>
        </p:nvSpPr>
        <p:spPr bwMode="auto">
          <a:xfrm>
            <a:off x="781793" y="2246792"/>
            <a:ext cx="3635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 dirty="0">
                <a:solidFill>
                  <a:srgbClr val="000000"/>
                </a:solidFill>
                <a:cs typeface="Arial" panose="020B0604020202020204" pitchFamily="34" charset="0"/>
              </a:rPr>
              <a:t>°F</a:t>
            </a:r>
          </a:p>
        </p:txBody>
      </p:sp>
      <p:sp>
        <p:nvSpPr>
          <p:cNvPr id="261" name="Rechteck 82"/>
          <p:cNvSpPr/>
          <p:nvPr/>
        </p:nvSpPr>
        <p:spPr>
          <a:xfrm>
            <a:off x="540510" y="3815132"/>
            <a:ext cx="182550" cy="2841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262" name="Gerade Verbindung 83"/>
          <p:cNvCxnSpPr/>
          <p:nvPr/>
        </p:nvCxnSpPr>
        <p:spPr>
          <a:xfrm>
            <a:off x="743695" y="2484899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Ellipse 84"/>
          <p:cNvSpPr/>
          <p:nvPr/>
        </p:nvSpPr>
        <p:spPr>
          <a:xfrm>
            <a:off x="410344" y="4108799"/>
            <a:ext cx="420659" cy="43335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64" name="Flussdiagramm: Verzögerung 85"/>
          <p:cNvSpPr/>
          <p:nvPr/>
        </p:nvSpPr>
        <p:spPr>
          <a:xfrm rot="16200000">
            <a:off x="532573" y="2273776"/>
            <a:ext cx="196836" cy="22541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cxnSp>
        <p:nvCxnSpPr>
          <p:cNvPr id="265" name="Gerade Verbindung 88"/>
          <p:cNvCxnSpPr/>
          <p:nvPr/>
        </p:nvCxnSpPr>
        <p:spPr>
          <a:xfrm>
            <a:off x="516699" y="2418229"/>
            <a:ext cx="0" cy="1709618"/>
          </a:xfrm>
          <a:prstGeom prst="line">
            <a:avLst/>
          </a:prstGeom>
          <a:ln w="76200">
            <a:solidFill>
              <a:srgbClr val="C0C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feld 22"/>
          <p:cNvSpPr txBox="1">
            <a:spLocks noChangeArrowheads="1"/>
          </p:cNvSpPr>
          <p:nvPr/>
        </p:nvSpPr>
        <p:spPr bwMode="auto">
          <a:xfrm>
            <a:off x="1189752" y="2689674"/>
            <a:ext cx="12080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Design Point</a:t>
            </a:r>
          </a:p>
        </p:txBody>
      </p:sp>
      <p:cxnSp>
        <p:nvCxnSpPr>
          <p:cNvPr id="267" name="Gerade Verbindung mit Pfeil 92"/>
          <p:cNvCxnSpPr/>
          <p:nvPr/>
        </p:nvCxnSpPr>
        <p:spPr>
          <a:xfrm flipH="1">
            <a:off x="1016726" y="2813489"/>
            <a:ext cx="222234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feld 96"/>
          <p:cNvSpPr txBox="1">
            <a:spLocks noChangeArrowheads="1"/>
          </p:cNvSpPr>
          <p:nvPr/>
        </p:nvSpPr>
        <p:spPr bwMode="auto">
          <a:xfrm>
            <a:off x="-100796" y="1713429"/>
            <a:ext cx="1508019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Wetbulb</a:t>
            </a:r>
          </a:p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269" name="Rechteck 82"/>
          <p:cNvSpPr/>
          <p:nvPr/>
        </p:nvSpPr>
        <p:spPr>
          <a:xfrm>
            <a:off x="2589829" y="3569087"/>
            <a:ext cx="182549" cy="2111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270" name="Rechteck 82"/>
          <p:cNvSpPr/>
          <p:nvPr/>
        </p:nvSpPr>
        <p:spPr>
          <a:xfrm>
            <a:off x="2585066" y="3765923"/>
            <a:ext cx="182550" cy="2095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271" name="Gerade Verbindung 74"/>
          <p:cNvCxnSpPr/>
          <p:nvPr/>
        </p:nvCxnSpPr>
        <p:spPr>
          <a:xfrm>
            <a:off x="2478711" y="4058002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Gerade Verbindung 76"/>
          <p:cNvCxnSpPr/>
          <p:nvPr/>
        </p:nvCxnSpPr>
        <p:spPr>
          <a:xfrm>
            <a:off x="2478711" y="3565911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Gerade Verbindung 77"/>
          <p:cNvCxnSpPr/>
          <p:nvPr/>
        </p:nvCxnSpPr>
        <p:spPr>
          <a:xfrm>
            <a:off x="2478711" y="3811956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Gerade Verbindung 78"/>
          <p:cNvCxnSpPr/>
          <p:nvPr/>
        </p:nvCxnSpPr>
        <p:spPr>
          <a:xfrm>
            <a:off x="2478711" y="3075408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Gerade Verbindung 79"/>
          <p:cNvCxnSpPr/>
          <p:nvPr/>
        </p:nvCxnSpPr>
        <p:spPr>
          <a:xfrm>
            <a:off x="2478711" y="3321454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Gerade Verbindung 80"/>
          <p:cNvCxnSpPr/>
          <p:nvPr/>
        </p:nvCxnSpPr>
        <p:spPr>
          <a:xfrm>
            <a:off x="2478711" y="2583317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Gerade Verbindung 81"/>
          <p:cNvCxnSpPr/>
          <p:nvPr/>
        </p:nvCxnSpPr>
        <p:spPr>
          <a:xfrm>
            <a:off x="2478711" y="2829363"/>
            <a:ext cx="6508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feld 73"/>
          <p:cNvSpPr txBox="1">
            <a:spLocks noChangeArrowheads="1"/>
          </p:cNvSpPr>
          <p:nvPr/>
        </p:nvSpPr>
        <p:spPr bwMode="auto">
          <a:xfrm>
            <a:off x="2170757" y="3962759"/>
            <a:ext cx="342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65</a:t>
            </a:r>
          </a:p>
        </p:txBody>
      </p:sp>
      <p:sp>
        <p:nvSpPr>
          <p:cNvPr id="279" name="Textfeld 73"/>
          <p:cNvSpPr txBox="1">
            <a:spLocks noChangeArrowheads="1"/>
          </p:cNvSpPr>
          <p:nvPr/>
        </p:nvSpPr>
        <p:spPr bwMode="auto">
          <a:xfrm>
            <a:off x="2183457" y="3716713"/>
            <a:ext cx="330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280" name="Textfeld 73"/>
          <p:cNvSpPr txBox="1">
            <a:spLocks noChangeArrowheads="1"/>
          </p:cNvSpPr>
          <p:nvPr/>
        </p:nvSpPr>
        <p:spPr bwMode="auto">
          <a:xfrm>
            <a:off x="2200918" y="3472256"/>
            <a:ext cx="3127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75</a:t>
            </a:r>
          </a:p>
        </p:txBody>
      </p:sp>
      <p:sp>
        <p:nvSpPr>
          <p:cNvPr id="281" name="Textfeld 73"/>
          <p:cNvSpPr txBox="1">
            <a:spLocks noChangeArrowheads="1"/>
          </p:cNvSpPr>
          <p:nvPr/>
        </p:nvSpPr>
        <p:spPr bwMode="auto">
          <a:xfrm>
            <a:off x="2191393" y="3226211"/>
            <a:ext cx="3222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282" name="Textfeld 73"/>
          <p:cNvSpPr txBox="1">
            <a:spLocks noChangeArrowheads="1"/>
          </p:cNvSpPr>
          <p:nvPr/>
        </p:nvSpPr>
        <p:spPr bwMode="auto">
          <a:xfrm>
            <a:off x="2200918" y="2981753"/>
            <a:ext cx="3127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85</a:t>
            </a:r>
          </a:p>
        </p:txBody>
      </p:sp>
      <p:sp>
        <p:nvSpPr>
          <p:cNvPr id="283" name="Textfeld 73"/>
          <p:cNvSpPr txBox="1">
            <a:spLocks noChangeArrowheads="1"/>
          </p:cNvSpPr>
          <p:nvPr/>
        </p:nvSpPr>
        <p:spPr bwMode="auto">
          <a:xfrm>
            <a:off x="2170757" y="2735707"/>
            <a:ext cx="342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284" name="Textfeld 73"/>
          <p:cNvSpPr txBox="1">
            <a:spLocks noChangeArrowheads="1"/>
          </p:cNvSpPr>
          <p:nvPr/>
        </p:nvSpPr>
        <p:spPr bwMode="auto">
          <a:xfrm>
            <a:off x="2131073" y="2491249"/>
            <a:ext cx="3825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900" b="1">
                <a:solidFill>
                  <a:srgbClr val="000000"/>
                </a:solidFill>
                <a:cs typeface="Arial" panose="020B0604020202020204" pitchFamily="34" charset="0"/>
              </a:rPr>
              <a:t>95</a:t>
            </a:r>
          </a:p>
        </p:txBody>
      </p:sp>
      <p:sp>
        <p:nvSpPr>
          <p:cNvPr id="285" name="Textfeld 21"/>
          <p:cNvSpPr txBox="1">
            <a:spLocks noChangeArrowheads="1"/>
          </p:cNvSpPr>
          <p:nvPr/>
        </p:nvSpPr>
        <p:spPr bwMode="auto">
          <a:xfrm>
            <a:off x="2200918" y="2273777"/>
            <a:ext cx="33335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050" b="1" dirty="0">
                <a:solidFill>
                  <a:srgbClr val="000000"/>
                </a:solidFill>
                <a:cs typeface="Arial" panose="020B0604020202020204" pitchFamily="34" charset="0"/>
              </a:rPr>
              <a:t>°F</a:t>
            </a:r>
          </a:p>
        </p:txBody>
      </p:sp>
      <p:sp>
        <p:nvSpPr>
          <p:cNvPr id="286" name="Rechteck 82"/>
          <p:cNvSpPr/>
          <p:nvPr/>
        </p:nvSpPr>
        <p:spPr>
          <a:xfrm>
            <a:off x="2585066" y="3326215"/>
            <a:ext cx="182550" cy="24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287" name="Rechteck 82"/>
          <p:cNvSpPr/>
          <p:nvPr/>
        </p:nvSpPr>
        <p:spPr>
          <a:xfrm>
            <a:off x="2585066" y="3073822"/>
            <a:ext cx="182550" cy="2428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sp>
        <p:nvSpPr>
          <p:cNvPr id="288" name="Rechteck 82"/>
          <p:cNvSpPr/>
          <p:nvPr/>
        </p:nvSpPr>
        <p:spPr>
          <a:xfrm>
            <a:off x="2585066" y="3842117"/>
            <a:ext cx="182550" cy="284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0000"/>
              </a:solidFill>
            </a:endParaRPr>
          </a:p>
        </p:txBody>
      </p:sp>
      <p:cxnSp>
        <p:nvCxnSpPr>
          <p:cNvPr id="289" name="Gerade Verbindung 83"/>
          <p:cNvCxnSpPr/>
          <p:nvPr/>
        </p:nvCxnSpPr>
        <p:spPr>
          <a:xfrm>
            <a:off x="2788251" y="2511886"/>
            <a:ext cx="0" cy="1711205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Ellipse 84"/>
          <p:cNvSpPr/>
          <p:nvPr/>
        </p:nvSpPr>
        <p:spPr>
          <a:xfrm>
            <a:off x="2454900" y="4135783"/>
            <a:ext cx="420659" cy="43335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sp>
        <p:nvSpPr>
          <p:cNvPr id="291" name="Flussdiagramm: Verzögerung 85"/>
          <p:cNvSpPr/>
          <p:nvPr/>
        </p:nvSpPr>
        <p:spPr>
          <a:xfrm rot="16200000">
            <a:off x="2576336" y="2299970"/>
            <a:ext cx="196836" cy="226996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15">
              <a:solidFill>
                <a:srgbClr val="FFFFFF"/>
              </a:solidFill>
            </a:endParaRPr>
          </a:p>
        </p:txBody>
      </p:sp>
      <p:cxnSp>
        <p:nvCxnSpPr>
          <p:cNvPr id="292" name="Gerade Verbindung 88"/>
          <p:cNvCxnSpPr/>
          <p:nvPr/>
        </p:nvCxnSpPr>
        <p:spPr>
          <a:xfrm>
            <a:off x="2561255" y="2445216"/>
            <a:ext cx="0" cy="1709617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feld 96"/>
          <p:cNvSpPr txBox="1">
            <a:spLocks noChangeArrowheads="1"/>
          </p:cNvSpPr>
          <p:nvPr/>
        </p:nvSpPr>
        <p:spPr bwMode="auto">
          <a:xfrm>
            <a:off x="1812009" y="1711842"/>
            <a:ext cx="1506431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Ambient</a:t>
            </a:r>
          </a:p>
          <a:p>
            <a:pPr algn="ctr">
              <a:spcBef>
                <a:spcPct val="0"/>
              </a:spcBef>
              <a:defRPr/>
            </a:pPr>
            <a:r>
              <a:rPr lang="de-DE" altLang="de-DE" sz="1215" b="1" dirty="0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cxnSp>
        <p:nvCxnSpPr>
          <p:cNvPr id="294" name="Gerade Verbindung mit Pfeil 92"/>
          <p:cNvCxnSpPr/>
          <p:nvPr/>
        </p:nvCxnSpPr>
        <p:spPr>
          <a:xfrm>
            <a:off x="1965984" y="4064351"/>
            <a:ext cx="29366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feld 22"/>
          <p:cNvSpPr txBox="1">
            <a:spLocks noChangeArrowheads="1"/>
          </p:cNvSpPr>
          <p:nvPr/>
        </p:nvSpPr>
        <p:spPr bwMode="auto">
          <a:xfrm>
            <a:off x="1337379" y="3840529"/>
            <a:ext cx="72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Allow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Weting</a:t>
            </a:r>
          </a:p>
        </p:txBody>
      </p:sp>
      <p:pic>
        <p:nvPicPr>
          <p:cNvPr id="296" name="Picture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879" y="2640464"/>
            <a:ext cx="600033" cy="111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" name="Group 296"/>
          <p:cNvGrpSpPr>
            <a:grpSpLocks/>
          </p:cNvGrpSpPr>
          <p:nvPr/>
        </p:nvGrpSpPr>
        <p:grpSpPr bwMode="auto">
          <a:xfrm>
            <a:off x="4024828" y="2751582"/>
            <a:ext cx="1028628" cy="1025453"/>
            <a:chOff x="5534655" y="4122618"/>
            <a:chExt cx="1371600" cy="1368035"/>
          </a:xfrm>
        </p:grpSpPr>
        <p:sp>
          <p:nvSpPr>
            <p:cNvPr id="298" name="Oval 297"/>
            <p:cNvSpPr/>
            <p:nvPr/>
          </p:nvSpPr>
          <p:spPr>
            <a:xfrm>
              <a:off x="5534655" y="4122618"/>
              <a:ext cx="1371600" cy="13680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>
                <a:solidFill>
                  <a:prstClr val="white"/>
                </a:solidFill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>
            <a:xfrm flipH="1" flipV="1">
              <a:off x="5534655" y="4804518"/>
              <a:ext cx="685800" cy="2118"/>
            </a:xfrm>
            <a:prstGeom prst="line">
              <a:avLst/>
            </a:prstGeom>
            <a:ln w="19050">
              <a:solidFill>
                <a:srgbClr val="FF0000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299"/>
          <p:cNvGrpSpPr>
            <a:grpSpLocks/>
          </p:cNvGrpSpPr>
          <p:nvPr/>
        </p:nvGrpSpPr>
        <p:grpSpPr bwMode="auto">
          <a:xfrm>
            <a:off x="4024828" y="2749995"/>
            <a:ext cx="1028628" cy="1025453"/>
            <a:chOff x="5382546" y="3968757"/>
            <a:chExt cx="1371600" cy="1368035"/>
          </a:xfrm>
        </p:grpSpPr>
        <p:sp>
          <p:nvSpPr>
            <p:cNvPr id="301" name="Oval 300"/>
            <p:cNvSpPr/>
            <p:nvPr/>
          </p:nvSpPr>
          <p:spPr>
            <a:xfrm>
              <a:off x="5382546" y="3968757"/>
              <a:ext cx="1371600" cy="13680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>
                <a:solidFill>
                  <a:prstClr val="white"/>
                </a:solidFill>
              </a:endParaRPr>
            </a:p>
          </p:txBody>
        </p:sp>
        <p:cxnSp>
          <p:nvCxnSpPr>
            <p:cNvPr id="302" name="Straight Connector 301"/>
            <p:cNvCxnSpPr>
              <a:endCxn id="301" idx="1"/>
            </p:cNvCxnSpPr>
            <p:nvPr/>
          </p:nvCxnSpPr>
          <p:spPr>
            <a:xfrm flipH="1" flipV="1">
              <a:off x="5583629" y="4169938"/>
              <a:ext cx="484717" cy="482836"/>
            </a:xfrm>
            <a:prstGeom prst="line">
              <a:avLst/>
            </a:prstGeom>
            <a:ln w="19050">
              <a:solidFill>
                <a:srgbClr val="FF0000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>
            <a:grpSpLocks/>
          </p:cNvGrpSpPr>
          <p:nvPr/>
        </p:nvGrpSpPr>
        <p:grpSpPr bwMode="auto">
          <a:xfrm>
            <a:off x="4026414" y="2746819"/>
            <a:ext cx="1028628" cy="1027040"/>
            <a:chOff x="5233030" y="3813137"/>
            <a:chExt cx="1371600" cy="1368035"/>
          </a:xfrm>
        </p:grpSpPr>
        <p:sp>
          <p:nvSpPr>
            <p:cNvPr id="304" name="Oval 303"/>
            <p:cNvSpPr/>
            <p:nvPr/>
          </p:nvSpPr>
          <p:spPr>
            <a:xfrm>
              <a:off x="5233030" y="3813137"/>
              <a:ext cx="1371600" cy="13680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>
                <a:solidFill>
                  <a:prstClr val="white"/>
                </a:solidFill>
              </a:endParaRPr>
            </a:p>
          </p:txBody>
        </p:sp>
        <p:cxnSp>
          <p:nvCxnSpPr>
            <p:cNvPr id="305" name="Straight Connector 304"/>
            <p:cNvCxnSpPr>
              <a:endCxn id="304" idx="0"/>
            </p:cNvCxnSpPr>
            <p:nvPr/>
          </p:nvCxnSpPr>
          <p:spPr>
            <a:xfrm flipV="1">
              <a:off x="5918830" y="3813137"/>
              <a:ext cx="0" cy="685075"/>
            </a:xfrm>
            <a:prstGeom prst="line">
              <a:avLst/>
            </a:prstGeom>
            <a:ln w="19050">
              <a:solidFill>
                <a:srgbClr val="FF0000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38"/>
          <p:cNvGrpSpPr>
            <a:grpSpLocks/>
          </p:cNvGrpSpPr>
          <p:nvPr/>
        </p:nvGrpSpPr>
        <p:grpSpPr bwMode="auto">
          <a:xfrm>
            <a:off x="4024827" y="2711898"/>
            <a:ext cx="1060376" cy="549236"/>
            <a:chOff x="5534655" y="4070653"/>
            <a:chExt cx="1413500" cy="731488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5733561" y="4315892"/>
              <a:ext cx="93105" cy="78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220245" y="4112936"/>
              <a:ext cx="0" cy="131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6624404" y="4324348"/>
              <a:ext cx="88873" cy="84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5553698" y="4696435"/>
              <a:ext cx="44437" cy="16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5585439" y="4603413"/>
              <a:ext cx="44436" cy="147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5625643" y="4508277"/>
              <a:ext cx="38088" cy="190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5670080" y="4419483"/>
              <a:ext cx="46552" cy="31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" name="Group 115"/>
            <p:cNvGrpSpPr>
              <a:grpSpLocks/>
            </p:cNvGrpSpPr>
            <p:nvPr/>
          </p:nvGrpSpPr>
          <p:grpSpPr bwMode="auto">
            <a:xfrm rot="2680096">
              <a:off x="5905711" y="4070653"/>
              <a:ext cx="163757" cy="294178"/>
              <a:chOff x="5919351" y="4335686"/>
              <a:chExt cx="163757" cy="286101"/>
            </a:xfrm>
          </p:grpSpPr>
          <p:cxnSp>
            <p:nvCxnSpPr>
              <p:cNvPr id="329" name="Straight Connector 328"/>
              <p:cNvCxnSpPr/>
              <p:nvPr/>
            </p:nvCxnSpPr>
            <p:spPr>
              <a:xfrm>
                <a:off x="5907803" y="4609962"/>
                <a:ext cx="48668" cy="143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5948632" y="4515376"/>
                <a:ext cx="44436" cy="164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5990186" y="4423401"/>
                <a:ext cx="40205" cy="2056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6032393" y="4335645"/>
                <a:ext cx="46553" cy="308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119"/>
            <p:cNvGrpSpPr>
              <a:grpSpLocks/>
            </p:cNvGrpSpPr>
            <p:nvPr/>
          </p:nvGrpSpPr>
          <p:grpSpPr bwMode="auto">
            <a:xfrm rot="5400000">
              <a:off x="6388929" y="4082153"/>
              <a:ext cx="168380" cy="286101"/>
              <a:chOff x="6287764" y="4407655"/>
              <a:chExt cx="163757" cy="286101"/>
            </a:xfrm>
          </p:grpSpPr>
          <p:cxnSp>
            <p:nvCxnSpPr>
              <p:cNvPr id="325" name="Straight Connector 324"/>
              <p:cNvCxnSpPr/>
              <p:nvPr/>
            </p:nvCxnSpPr>
            <p:spPr>
              <a:xfrm>
                <a:off x="6287186" y="4678735"/>
                <a:ext cx="45234" cy="1481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6318028" y="4587745"/>
                <a:ext cx="45234" cy="148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6359149" y="4494641"/>
                <a:ext cx="39065" cy="19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6404383" y="4407885"/>
                <a:ext cx="47289" cy="317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6" name="Group 323"/>
            <p:cNvGrpSpPr>
              <a:grpSpLocks/>
            </p:cNvGrpSpPr>
            <p:nvPr/>
          </p:nvGrpSpPr>
          <p:grpSpPr bwMode="auto">
            <a:xfrm rot="7852312">
              <a:off x="6720915" y="4424562"/>
              <a:ext cx="168380" cy="286101"/>
              <a:chOff x="6287764" y="4407655"/>
              <a:chExt cx="163757" cy="286101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6287642" y="4679846"/>
                <a:ext cx="45234" cy="148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6314899" y="4598689"/>
                <a:ext cx="47290" cy="148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6358748" y="4508017"/>
                <a:ext cx="39066" cy="19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6403999" y="4421327"/>
                <a:ext cx="47289" cy="317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7" name="Straight Connector 316"/>
            <p:cNvCxnSpPr/>
            <p:nvPr/>
          </p:nvCxnSpPr>
          <p:spPr>
            <a:xfrm>
              <a:off x="5534655" y="4802141"/>
              <a:ext cx="1371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124"/>
            <p:cNvSpPr txBox="1">
              <a:spLocks noChangeArrowheads="1"/>
            </p:cNvSpPr>
            <p:nvPr/>
          </p:nvSpPr>
          <p:spPr bwMode="auto">
            <a:xfrm>
              <a:off x="5693069" y="4338305"/>
              <a:ext cx="442751" cy="24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00" dirty="0">
                  <a:solidFill>
                    <a:srgbClr val="FFFFFF"/>
                  </a:solidFill>
                  <a:latin typeface="Tw Cen MT" panose="020B0602020104020603" pitchFamily="34" charset="0"/>
                </a:rPr>
                <a:t>25%</a:t>
              </a:r>
            </a:p>
          </p:txBody>
        </p:sp>
        <p:sp>
          <p:nvSpPr>
            <p:cNvPr id="319" name="TextBox 328"/>
            <p:cNvSpPr txBox="1">
              <a:spLocks noChangeArrowheads="1"/>
            </p:cNvSpPr>
            <p:nvPr/>
          </p:nvSpPr>
          <p:spPr bwMode="auto">
            <a:xfrm>
              <a:off x="6041756" y="4193121"/>
              <a:ext cx="442751" cy="24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00" dirty="0">
                  <a:solidFill>
                    <a:srgbClr val="FFFFFF"/>
                  </a:solidFill>
                  <a:latin typeface="Tw Cen MT" panose="020B0602020104020603" pitchFamily="34" charset="0"/>
                </a:rPr>
                <a:t>50%</a:t>
              </a:r>
            </a:p>
          </p:txBody>
        </p:sp>
        <p:sp>
          <p:nvSpPr>
            <p:cNvPr id="320" name="TextBox 329"/>
            <p:cNvSpPr txBox="1">
              <a:spLocks noChangeArrowheads="1"/>
            </p:cNvSpPr>
            <p:nvPr/>
          </p:nvSpPr>
          <p:spPr bwMode="auto">
            <a:xfrm>
              <a:off x="6387944" y="4341861"/>
              <a:ext cx="442751" cy="24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600" dirty="0">
                  <a:solidFill>
                    <a:srgbClr val="FFFFFF"/>
                  </a:solidFill>
                  <a:latin typeface="Tw Cen MT" panose="020B0602020104020603" pitchFamily="34" charset="0"/>
                </a:rPr>
                <a:t>75%</a:t>
              </a:r>
            </a:p>
          </p:txBody>
        </p:sp>
      </p:grpSp>
      <p:sp>
        <p:nvSpPr>
          <p:cNvPr id="333" name="TextBox 330"/>
          <p:cNvSpPr txBox="1">
            <a:spLocks noChangeArrowheads="1"/>
          </p:cNvSpPr>
          <p:nvPr/>
        </p:nvSpPr>
        <p:spPr bwMode="auto">
          <a:xfrm>
            <a:off x="4769312" y="3148428"/>
            <a:ext cx="3738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>
                <a:solidFill>
                  <a:srgbClr val="FFFFFF"/>
                </a:solidFill>
                <a:latin typeface="Tw Cen MT" panose="020B0602020104020603" pitchFamily="34" charset="0"/>
              </a:rPr>
              <a:t>100%</a:t>
            </a:r>
          </a:p>
        </p:txBody>
      </p:sp>
      <p:sp>
        <p:nvSpPr>
          <p:cNvPr id="334" name="TextBox 331"/>
          <p:cNvSpPr txBox="1">
            <a:spLocks noChangeArrowheads="1"/>
          </p:cNvSpPr>
          <p:nvPr/>
        </p:nvSpPr>
        <p:spPr bwMode="auto">
          <a:xfrm>
            <a:off x="3967682" y="3153191"/>
            <a:ext cx="2904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>
                <a:solidFill>
                  <a:srgbClr val="FFFFFF"/>
                </a:solidFill>
                <a:latin typeface="Tw Cen MT" panose="020B0602020104020603" pitchFamily="34" charset="0"/>
              </a:rPr>
              <a:t>0%</a:t>
            </a:r>
          </a:p>
        </p:txBody>
      </p:sp>
      <p:pic>
        <p:nvPicPr>
          <p:cNvPr id="335" name="Picture 333"/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240" y="3286532"/>
            <a:ext cx="1104822" cy="6365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336" name="Textfeld 22"/>
          <p:cNvSpPr txBox="1">
            <a:spLocks noChangeArrowheads="1"/>
          </p:cNvSpPr>
          <p:nvPr/>
        </p:nvSpPr>
        <p:spPr bwMode="auto">
          <a:xfrm>
            <a:off x="4258173" y="3511941"/>
            <a:ext cx="1206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>
                <a:solidFill>
                  <a:srgbClr val="000000"/>
                </a:solidFill>
                <a:cs typeface="Arial" panose="020B0604020202020204" pitchFamily="34" charset="0"/>
              </a:rPr>
              <a:t>Start Wetting</a:t>
            </a:r>
          </a:p>
        </p:txBody>
      </p:sp>
      <p:cxnSp>
        <p:nvCxnSpPr>
          <p:cNvPr id="337" name="Gerade Verbindung mit Pfeil 92"/>
          <p:cNvCxnSpPr/>
          <p:nvPr/>
        </p:nvCxnSpPr>
        <p:spPr>
          <a:xfrm>
            <a:off x="5050280" y="3718301"/>
            <a:ext cx="0" cy="31430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" name="Picture 3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  <p:pic>
        <p:nvPicPr>
          <p:cNvPr id="340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9" y="288829"/>
            <a:ext cx="3162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00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00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270"/>
                                        </p:tgtEl>
                                      </p:cBhvr>
                                      <p:by x="100000" y="2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50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5000" fill="hold"/>
                                        <p:tgtEl>
                                          <p:spTgt spid="269"/>
                                        </p:tgtEl>
                                      </p:cBhvr>
                                      <p:by x="100000" y="2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1" dur="2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3" dur="2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5" dur="2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47" dur="2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49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53" dur="2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55" dur="2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57" dur="2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65" dur="1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67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69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71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73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75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21600000">
                                      <p:cBhvr>
                                        <p:cTn id="77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21600000">
                                      <p:cBhvr>
                                        <p:cTn id="79" dur="1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21600000">
                                      <p:cBhvr>
                                        <p:cTn id="81" dur="1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3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2700000">
                                      <p:cBhvr>
                                        <p:cTn id="92" dur="10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5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5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5000" fill="hold"/>
                                        <p:tgtEl>
                                          <p:spTgt spid="286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9" dur="1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5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5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5000" fill="hold"/>
                                        <p:tgtEl>
                                          <p:spTgt spid="287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5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51" dur="10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215" grpId="0" animBg="1"/>
      <p:bldP spid="217" grpId="0" animBg="1"/>
      <p:bldP spid="217" grpId="1" animBg="1"/>
      <p:bldP spid="219" grpId="0" animBg="1"/>
      <p:bldP spid="219" grpId="1" animBg="1"/>
      <p:bldP spid="219" grpId="2" animBg="1"/>
      <p:bldP spid="245" grpId="0" animBg="1"/>
      <p:bldP spid="269" grpId="0" animBg="1"/>
      <p:bldP spid="269" grpId="1" animBg="1"/>
      <p:bldP spid="270" grpId="0" animBg="1"/>
      <p:bldP spid="286" grpId="0" animBg="1"/>
      <p:bldP spid="286" grpId="1" animBg="1"/>
      <p:bldP spid="287" grpId="0" animBg="1"/>
      <p:bldP spid="28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465" y="2398248"/>
            <a:ext cx="3933530" cy="23632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5538" y="739140"/>
            <a:ext cx="8568952" cy="3992850"/>
          </a:xfrm>
        </p:spPr>
        <p:txBody>
          <a:bodyPr/>
          <a:lstStyle/>
          <a:p>
            <a:r>
              <a:rPr lang="en-US" dirty="0"/>
              <a:t>Resource Consumption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16209" y="187346"/>
            <a:ext cx="7119971" cy="423013"/>
          </a:xfrm>
        </p:spPr>
        <p:txBody>
          <a:bodyPr/>
          <a:lstStyle/>
          <a:p>
            <a:r>
              <a:rPr lang="en-US" altLang="en-US" dirty="0" smtClean="0"/>
              <a:t>Closed Circuit Cooling Tower Vs Adiabatic Comparison</a:t>
            </a: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4860032" y="1013253"/>
            <a:ext cx="27923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 smtClean="0"/>
              <a:t>Washington DC 400 </a:t>
            </a:r>
            <a:r>
              <a:rPr lang="en-US" altLang="en-US" sz="1400" dirty="0"/>
              <a:t>Ton System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Annual water and energy cost: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Adiabatic: </a:t>
            </a:r>
            <a:r>
              <a:rPr lang="en-US" altLang="en-US" sz="1400" dirty="0" smtClean="0"/>
              <a:t>$16,500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Evaporative: </a:t>
            </a:r>
            <a:r>
              <a:rPr lang="en-US" altLang="en-US" sz="1400" dirty="0" smtClean="0"/>
              <a:t>$39,500</a:t>
            </a:r>
            <a:endParaRPr lang="en-US" altLang="en-US" sz="1400" dirty="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556260" y="3543301"/>
            <a:ext cx="41156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Power and Water Rates:		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Electricity rate	$</a:t>
            </a:r>
            <a:r>
              <a:rPr lang="en-US" altLang="en-US" sz="1400" dirty="0" smtClean="0"/>
              <a:t>0.08 </a:t>
            </a:r>
            <a:r>
              <a:rPr lang="en-US" altLang="en-US" sz="1400" dirty="0"/>
              <a:t>	$ / kWh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Demand charge	</a:t>
            </a:r>
            <a:r>
              <a:rPr lang="en-US" altLang="en-US" sz="1400" dirty="0" smtClean="0"/>
              <a:t>$8.24 </a:t>
            </a:r>
            <a:r>
              <a:rPr lang="en-US" altLang="en-US" sz="1400" dirty="0"/>
              <a:t>	$ / kW / mo.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Water &amp; </a:t>
            </a:r>
            <a:r>
              <a:rPr lang="en-US" altLang="en-US" sz="1400" dirty="0" smtClean="0"/>
              <a:t>sewage	$10.00 </a:t>
            </a:r>
            <a:r>
              <a:rPr lang="en-US" altLang="en-US" sz="1400" dirty="0"/>
              <a:t>	$ / </a:t>
            </a:r>
            <a:r>
              <a:rPr lang="en-US" altLang="en-US" sz="1400" dirty="0" err="1"/>
              <a:t>kgal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Water treatment	</a:t>
            </a:r>
            <a:r>
              <a:rPr lang="en-US" altLang="en-US" sz="1400" dirty="0" smtClean="0"/>
              <a:t>$4.00 </a:t>
            </a:r>
            <a:r>
              <a:rPr lang="en-US" altLang="en-US" sz="1400" dirty="0"/>
              <a:t>	$ / </a:t>
            </a:r>
            <a:r>
              <a:rPr lang="en-US" altLang="en-US" sz="1400" dirty="0" err="1"/>
              <a:t>kgal</a:t>
            </a:r>
            <a:endParaRPr lang="en-US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51" y="1096907"/>
            <a:ext cx="4022740" cy="24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99592" y="1923678"/>
            <a:ext cx="7240154" cy="11665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159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 smtClean="0">
                <a:solidFill>
                  <a:srgbClr val="005295"/>
                </a:solidFill>
                <a:latin typeface="Arial"/>
              </a:rPr>
              <a:t>ADC High density</a:t>
            </a:r>
            <a:endParaRPr lang="de-DE" sz="3600" dirty="0">
              <a:solidFill>
                <a:srgbClr val="005295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Comparison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84" y="562728"/>
            <a:ext cx="6556449" cy="419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chemeClr val="bg1"/>
                </a:solidFill>
              </a:rPr>
              <a:t>ADIABATIC DRY COOLER HIGH DENSITY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8" y="821533"/>
            <a:ext cx="3590666" cy="410713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CC077BD-4A81-404B-9693-F5853552401B}"/>
              </a:ext>
            </a:extLst>
          </p:cNvPr>
          <p:cNvSpPr/>
          <p:nvPr/>
        </p:nvSpPr>
        <p:spPr>
          <a:xfrm>
            <a:off x="5959685" y="1310249"/>
            <a:ext cx="612000" cy="61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88">
              <a:defRPr/>
            </a:pPr>
            <a:endParaRPr lang="en-US" sz="3200" kern="0" dirty="0">
              <a:solidFill>
                <a:srgbClr val="FFFFFF"/>
              </a:solidFill>
              <a:latin typeface="dt-line-industry-01" panose="02000509000000000000" pitchFamily="49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12FB761-2C17-4C2B-8138-21EF9C90369F}"/>
              </a:ext>
            </a:extLst>
          </p:cNvPr>
          <p:cNvSpPr/>
          <p:nvPr/>
        </p:nvSpPr>
        <p:spPr>
          <a:xfrm flipH="1">
            <a:off x="6708257" y="1336832"/>
            <a:ext cx="234114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88">
              <a:lnSpc>
                <a:spcPct val="89000"/>
              </a:lnSpc>
            </a:pPr>
            <a:r>
              <a:rPr lang="en-US" sz="1800" kern="0" dirty="0" err="1" smtClean="0">
                <a:solidFill>
                  <a:schemeClr val="accent5"/>
                </a:solidFill>
              </a:rPr>
              <a:t>HydroBLU</a:t>
            </a:r>
            <a:r>
              <a:rPr lang="en-US" sz="1800" kern="0" dirty="0" smtClean="0">
                <a:solidFill>
                  <a:schemeClr val="accent5"/>
                </a:solidFill>
              </a:rPr>
              <a:t> Water Metering Controller</a:t>
            </a:r>
            <a:endParaRPr lang="en-US" sz="1200" kern="0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47D9ED4-9051-4A97-AE8A-083B4F3CD82B}"/>
              </a:ext>
            </a:extLst>
          </p:cNvPr>
          <p:cNvSpPr/>
          <p:nvPr/>
        </p:nvSpPr>
        <p:spPr>
          <a:xfrm>
            <a:off x="5958807" y="2645245"/>
            <a:ext cx="612000" cy="612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88">
              <a:defRPr/>
            </a:pPr>
            <a:endParaRPr lang="en-US" sz="3200" kern="0" dirty="0">
              <a:solidFill>
                <a:srgbClr val="FFFFFF"/>
              </a:solidFill>
              <a:latin typeface="dt-line-people-01" panose="02000509000000000000" pitchFamily="49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70C3A17-AF15-49E7-BC57-9E5DF10EFABE}"/>
              </a:ext>
            </a:extLst>
          </p:cNvPr>
          <p:cNvSpPr/>
          <p:nvPr/>
        </p:nvSpPr>
        <p:spPr>
          <a:xfrm flipH="1">
            <a:off x="6620139" y="2797976"/>
            <a:ext cx="2282048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88">
              <a:lnSpc>
                <a:spcPct val="89000"/>
              </a:lnSpc>
              <a:defRPr/>
            </a:pPr>
            <a:r>
              <a:rPr lang="en-US" sz="1800" kern="0" dirty="0">
                <a:solidFill>
                  <a:schemeClr val="accent5"/>
                </a:solidFill>
              </a:rPr>
              <a:t>Hygienic operation</a:t>
            </a:r>
          </a:p>
          <a:p>
            <a:pPr defTabSz="1219188">
              <a:lnSpc>
                <a:spcPct val="89000"/>
              </a:lnSpc>
              <a:defRPr/>
            </a:pPr>
            <a:endParaRPr lang="en-US" sz="1200" kern="0" dirty="0">
              <a:solidFill>
                <a:schemeClr val="accent5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339F145-5B22-4779-9E3B-7E4AB93B85F8}"/>
              </a:ext>
            </a:extLst>
          </p:cNvPr>
          <p:cNvSpPr/>
          <p:nvPr/>
        </p:nvSpPr>
        <p:spPr>
          <a:xfrm>
            <a:off x="5958807" y="3836389"/>
            <a:ext cx="612000" cy="61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88">
              <a:defRPr/>
            </a:pPr>
            <a:endParaRPr lang="en-US" sz="3200" kern="0" dirty="0">
              <a:solidFill>
                <a:srgbClr val="FFFFFF"/>
              </a:solidFill>
              <a:latin typeface="dt-line-transportation-01" panose="02000509000000000000" pitchFamily="49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A97CA5D-5CE6-41AC-98AE-F019F717FCE4}"/>
              </a:ext>
            </a:extLst>
          </p:cNvPr>
          <p:cNvSpPr/>
          <p:nvPr/>
        </p:nvSpPr>
        <p:spPr>
          <a:xfrm flipH="1">
            <a:off x="6708257" y="3887842"/>
            <a:ext cx="2396631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88">
              <a:lnSpc>
                <a:spcPct val="89000"/>
              </a:lnSpc>
              <a:defRPr/>
            </a:pPr>
            <a:r>
              <a:rPr lang="en-US" sz="1800" kern="0" dirty="0" smtClean="0">
                <a:solidFill>
                  <a:schemeClr val="accent5"/>
                </a:solidFill>
              </a:rPr>
              <a:t>OSHA approved walkway</a:t>
            </a:r>
            <a:endParaRPr lang="en-US" sz="1200" kern="0" dirty="0">
              <a:solidFill>
                <a:schemeClr val="accent5"/>
              </a:solidFill>
            </a:endParaRPr>
          </a:p>
        </p:txBody>
      </p:sp>
      <p:sp>
        <p:nvSpPr>
          <p:cNvPr id="28" name="Oval 45">
            <a:extLst>
              <a:ext uri="{FF2B5EF4-FFF2-40B4-BE49-F238E27FC236}">
                <a16:creationId xmlns:a16="http://schemas.microsoft.com/office/drawing/2014/main" xmlns="" id="{5F8C7E39-F4F4-454B-8014-9FECFC856B39}"/>
              </a:ext>
            </a:extLst>
          </p:cNvPr>
          <p:cNvSpPr/>
          <p:nvPr/>
        </p:nvSpPr>
        <p:spPr>
          <a:xfrm flipH="1">
            <a:off x="1995893" y="1313743"/>
            <a:ext cx="612000" cy="61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88">
              <a:defRPr/>
            </a:pPr>
            <a:endParaRPr lang="en-US" sz="3200" kern="0" dirty="0">
              <a:solidFill>
                <a:srgbClr val="FFFFFF"/>
              </a:solidFill>
              <a:latin typeface="dt-line-transportation-01" panose="02000509000000000000" pitchFamily="49" charset="0"/>
              <a:cs typeface="Arial" panose="020B0604020202020204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xmlns="" id="{4C883BAE-E835-4DC9-A44E-0FE03882E29B}"/>
              </a:ext>
            </a:extLst>
          </p:cNvPr>
          <p:cNvSpPr/>
          <p:nvPr/>
        </p:nvSpPr>
        <p:spPr>
          <a:xfrm>
            <a:off x="86465" y="1313743"/>
            <a:ext cx="17680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8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00" kern="0" dirty="0" smtClean="0">
                <a:solidFill>
                  <a:schemeClr val="accent1">
                    <a:lumMod val="75000"/>
                  </a:schemeClr>
                </a:solidFill>
              </a:rPr>
              <a:t>EC Fan Motor Technology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xmlns="" id="{3D8C60A6-759C-4E88-AAA1-B505252CD17C}"/>
              </a:ext>
            </a:extLst>
          </p:cNvPr>
          <p:cNvSpPr/>
          <p:nvPr/>
        </p:nvSpPr>
        <p:spPr>
          <a:xfrm flipH="1">
            <a:off x="1995893" y="2645102"/>
            <a:ext cx="612000" cy="61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88">
              <a:defRPr/>
            </a:pPr>
            <a:endParaRPr lang="en-US" sz="3200" kern="0" dirty="0">
              <a:solidFill>
                <a:srgbClr val="FFFFFF"/>
              </a:solidFill>
              <a:latin typeface="dt-line-transportation-01" panose="02000509000000000000" pitchFamily="49" charset="0"/>
              <a:cs typeface="Arial" panose="020B0604020202020204" pitchFamily="34" charset="0"/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xmlns="" id="{4C883BAE-E835-4DC9-A44E-0FE03882E29B}"/>
              </a:ext>
            </a:extLst>
          </p:cNvPr>
          <p:cNvSpPr/>
          <p:nvPr/>
        </p:nvSpPr>
        <p:spPr>
          <a:xfrm>
            <a:off x="-23831" y="2648823"/>
            <a:ext cx="1906028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  <a:defRPr/>
            </a:pPr>
            <a:r>
              <a:rPr lang="en-US" sz="1800" kern="0" dirty="0" smtClean="0">
                <a:solidFill>
                  <a:schemeClr val="accent1">
                    <a:lumMod val="75000"/>
                  </a:schemeClr>
                </a:solidFill>
              </a:rPr>
              <a:t>Customized for USA Transport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xmlns="" id="{3D8C60A6-759C-4E88-AAA1-B505252CD17C}"/>
              </a:ext>
            </a:extLst>
          </p:cNvPr>
          <p:cNvSpPr/>
          <p:nvPr/>
        </p:nvSpPr>
        <p:spPr>
          <a:xfrm flipH="1">
            <a:off x="1995893" y="3874550"/>
            <a:ext cx="612000" cy="61200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88">
              <a:defRPr/>
            </a:pPr>
            <a:endParaRPr lang="en-US" sz="3200" kern="0" dirty="0">
              <a:solidFill>
                <a:srgbClr val="FFFFFF"/>
              </a:solidFill>
              <a:latin typeface="dt-line-transportation-01" panose="02000509000000000000" pitchFamily="49" charset="0"/>
              <a:cs typeface="Arial" panose="020B0604020202020204" pitchFamily="34" charset="0"/>
            </a:endParaRPr>
          </a:p>
        </p:txBody>
      </p:sp>
      <p:sp>
        <p:nvSpPr>
          <p:cNvPr id="17" name="Rectangle 46">
            <a:extLst>
              <a:ext uri="{FF2B5EF4-FFF2-40B4-BE49-F238E27FC236}">
                <a16:creationId xmlns:a16="http://schemas.microsoft.com/office/drawing/2014/main" xmlns="" id="{4C883BAE-E835-4DC9-A44E-0FE03882E29B}"/>
              </a:ext>
            </a:extLst>
          </p:cNvPr>
          <p:cNvSpPr/>
          <p:nvPr/>
        </p:nvSpPr>
        <p:spPr>
          <a:xfrm>
            <a:off x="-25849" y="3878382"/>
            <a:ext cx="1906028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  <a:defRPr/>
            </a:pPr>
            <a:r>
              <a:rPr lang="en-US" sz="1800" kern="0" dirty="0" smtClean="0">
                <a:solidFill>
                  <a:schemeClr val="accent1">
                    <a:lumMod val="75000"/>
                  </a:schemeClr>
                </a:solidFill>
              </a:rPr>
              <a:t>Dry Cooler or Condenser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14" grpId="0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Adiabatic dry cooler high density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AHR PRODUCT OVERVIEW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Jacob Wolfe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ASHRAE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February 2020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Vice President Sales</a:t>
            </a:r>
            <a:endParaRPr lang="de-D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"/>
          <a:stretch/>
        </p:blipFill>
        <p:spPr>
          <a:xfrm>
            <a:off x="4535488" y="1065484"/>
            <a:ext cx="46085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9"/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55" y="817028"/>
            <a:ext cx="4084255" cy="382580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Adiabatic dry cooler high density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69082" y="627535"/>
            <a:ext cx="4374926" cy="178234"/>
          </a:xfrm>
        </p:spPr>
        <p:txBody>
          <a:bodyPr/>
          <a:lstStyle/>
          <a:p>
            <a:r>
              <a:rPr lang="de-DE" dirty="0" smtClean="0"/>
              <a:t>How is it build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63525" y="1036639"/>
            <a:ext cx="3797377" cy="2831256"/>
          </a:xfrm>
        </p:spPr>
        <p:txBody>
          <a:bodyPr/>
          <a:lstStyle/>
          <a:p>
            <a:pPr>
              <a:tabLst>
                <a:tab pos="482596" algn="l"/>
              </a:tabLst>
            </a:pPr>
            <a:r>
              <a:rPr lang="de-DE" sz="2000" dirty="0" smtClean="0"/>
              <a:t>1. EC Fans</a:t>
            </a:r>
            <a:endParaRPr lang="de-DE" sz="2000" dirty="0"/>
          </a:p>
          <a:p>
            <a:pPr>
              <a:tabLst>
                <a:tab pos="482596" algn="l"/>
              </a:tabLst>
            </a:pPr>
            <a:r>
              <a:rPr lang="de-DE" sz="2000" dirty="0"/>
              <a:t>2. Heat exchanger</a:t>
            </a:r>
          </a:p>
          <a:p>
            <a:pPr>
              <a:tabLst>
                <a:tab pos="482596" algn="l"/>
              </a:tabLst>
            </a:pPr>
            <a:r>
              <a:rPr lang="de-DE" sz="2000" dirty="0" smtClean="0"/>
              <a:t>3. Air </a:t>
            </a:r>
            <a:r>
              <a:rPr lang="de-DE" sz="2000" dirty="0"/>
              <a:t>Flow</a:t>
            </a:r>
          </a:p>
          <a:p>
            <a:pPr>
              <a:tabLst>
                <a:tab pos="482596" algn="l"/>
              </a:tabLst>
            </a:pPr>
            <a:r>
              <a:rPr lang="de-DE" sz="2000" dirty="0"/>
              <a:t>4. Supply</a:t>
            </a:r>
          </a:p>
          <a:p>
            <a:pPr>
              <a:tabLst>
                <a:tab pos="482596" algn="l"/>
              </a:tabLst>
            </a:pPr>
            <a:r>
              <a:rPr lang="de-DE" sz="2000" dirty="0" smtClean="0"/>
              <a:t>5. Return</a:t>
            </a:r>
            <a:endParaRPr lang="de-DE" sz="2000" dirty="0"/>
          </a:p>
          <a:p>
            <a:pPr>
              <a:tabLst>
                <a:tab pos="482596" algn="l"/>
              </a:tabLst>
            </a:pPr>
            <a:r>
              <a:rPr lang="de-DE" sz="2000" dirty="0" smtClean="0"/>
              <a:t>6. Wetting </a:t>
            </a:r>
            <a:r>
              <a:rPr lang="de-DE" sz="2000" dirty="0"/>
              <a:t>water </a:t>
            </a:r>
            <a:r>
              <a:rPr lang="de-DE" sz="2000" dirty="0" smtClean="0"/>
              <a:t>inlet</a:t>
            </a:r>
          </a:p>
          <a:p>
            <a:pPr>
              <a:tabLst>
                <a:tab pos="482596" algn="l"/>
              </a:tabLst>
            </a:pPr>
            <a:r>
              <a:rPr lang="de-DE" sz="2000" dirty="0" smtClean="0"/>
              <a:t>7. Humidification </a:t>
            </a:r>
            <a:r>
              <a:rPr lang="de-DE" sz="2000" dirty="0"/>
              <a:t>pad</a:t>
            </a:r>
          </a:p>
          <a:p>
            <a:pPr>
              <a:tabLst>
                <a:tab pos="482596" algn="l"/>
              </a:tabLst>
            </a:pPr>
            <a:r>
              <a:rPr lang="de-DE" sz="2000" dirty="0" smtClean="0"/>
              <a:t>8. Wetting </a:t>
            </a:r>
            <a:r>
              <a:rPr lang="de-DE" sz="2000" dirty="0"/>
              <a:t>water </a:t>
            </a:r>
            <a:r>
              <a:rPr lang="de-DE" sz="2000" dirty="0" smtClean="0"/>
              <a:t>outlet</a:t>
            </a:r>
            <a:endParaRPr lang="de-DE" sz="2000" dirty="0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9" y="2549827"/>
            <a:ext cx="3527965" cy="2180861"/>
          </a:xfrm>
          <a:prstGeom prst="rect">
            <a:avLst/>
          </a:prstGeom>
        </p:spPr>
      </p:pic>
      <p:sp>
        <p:nvSpPr>
          <p:cNvPr id="7" name="Textfeld 10"/>
          <p:cNvSpPr txBox="1"/>
          <p:nvPr/>
        </p:nvSpPr>
        <p:spPr>
          <a:xfrm>
            <a:off x="10457120" y="5202440"/>
            <a:ext cx="189154" cy="2255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66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8" name="Grafik 11">
            <a:extLst>
              <a:ext uri="{FF2B5EF4-FFF2-40B4-BE49-F238E27FC236}">
                <a16:creationId xmlns="" xmlns:a16="http://schemas.microsoft.com/office/drawing/2014/main" id="{0EAB66EB-2B55-451D-BA3F-6204E33E1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23913"/>
            <a:ext cx="5868145" cy="4082403"/>
          </a:xfrm>
          <a:prstGeom prst="rect">
            <a:avLst/>
          </a:prstGeom>
        </p:spPr>
      </p:pic>
      <p:sp>
        <p:nvSpPr>
          <p:cNvPr id="10" name="Rectangle 46">
            <a:extLst>
              <a:ext uri="{FF2B5EF4-FFF2-40B4-BE49-F238E27FC236}">
                <a16:creationId xmlns:a16="http://schemas.microsoft.com/office/drawing/2014/main" xmlns="" id="{4C883BAE-E835-4DC9-A44E-0FE03882E29B}"/>
              </a:ext>
            </a:extLst>
          </p:cNvPr>
          <p:cNvSpPr/>
          <p:nvPr/>
        </p:nvSpPr>
        <p:spPr>
          <a:xfrm>
            <a:off x="263525" y="3999647"/>
            <a:ext cx="3831848" cy="6431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121918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67" kern="0" dirty="0">
                <a:solidFill>
                  <a:schemeClr val="accent1">
                    <a:lumMod val="75000"/>
                  </a:schemeClr>
                </a:solidFill>
              </a:rPr>
              <a:t>Adiabatic Dry Cooler High Density</a:t>
            </a:r>
          </a:p>
          <a:p>
            <a:pPr algn="r" defTabSz="1219188">
              <a:lnSpc>
                <a:spcPct val="89000"/>
              </a:lnSpc>
              <a:defRPr/>
            </a:pPr>
            <a:endParaRPr lang="en-US" sz="1067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r" defTabSz="1219188">
              <a:lnSpc>
                <a:spcPct val="89000"/>
              </a:lnSpc>
              <a:defRPr/>
            </a:pPr>
            <a:r>
              <a:rPr lang="en-US" sz="1067" kern="0" dirty="0">
                <a:solidFill>
                  <a:schemeClr val="accent1">
                    <a:lumMod val="75000"/>
                  </a:schemeClr>
                </a:solidFill>
              </a:rPr>
              <a:t>Maximal thermal performance with a small footprint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855" y="139968"/>
            <a:ext cx="2212299" cy="508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IT WORKS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69082" y="627535"/>
            <a:ext cx="4374926" cy="178234"/>
          </a:xfrm>
        </p:spPr>
        <p:txBody>
          <a:bodyPr/>
          <a:lstStyle/>
          <a:p>
            <a:r>
              <a:rPr lang="de-DE" dirty="0"/>
              <a:t>Adiabatic operating principle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69080" y="1203598"/>
            <a:ext cx="3012331" cy="2783497"/>
          </a:xfrm>
        </p:spPr>
        <p:txBody>
          <a:bodyPr/>
          <a:lstStyle/>
          <a:p>
            <a:r>
              <a:rPr lang="en-GB" sz="1600" dirty="0" smtClean="0"/>
              <a:t>Güntner Adiabatic Dry Cooler or Condenser High Density can be used </a:t>
            </a:r>
            <a:r>
              <a:rPr lang="en-GB" sz="1600" dirty="0"/>
              <a:t>either wet or dry. </a:t>
            </a: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sz="1600" dirty="0" smtClean="0"/>
              <a:t>Higher Pad </a:t>
            </a:r>
            <a:r>
              <a:rPr lang="en-GB" sz="1600" dirty="0"/>
              <a:t>E</a:t>
            </a:r>
            <a:r>
              <a:rPr lang="en-GB" sz="1600" dirty="0" smtClean="0"/>
              <a:t>fficiency giving High </a:t>
            </a:r>
            <a:r>
              <a:rPr lang="en-GB" sz="1600" dirty="0"/>
              <a:t>D</a:t>
            </a:r>
            <a:r>
              <a:rPr lang="en-GB" sz="1600" dirty="0" smtClean="0"/>
              <a:t>ensity </a:t>
            </a:r>
            <a:r>
              <a:rPr lang="en-GB" sz="1600" dirty="0"/>
              <a:t>C</a:t>
            </a:r>
            <a:r>
              <a:rPr lang="en-GB" sz="1600" dirty="0" smtClean="0"/>
              <a:t>ooling very close to Wet Bulb</a:t>
            </a:r>
            <a:endParaRPr lang="en-GB" sz="1600" dirty="0"/>
          </a:p>
        </p:txBody>
      </p:sp>
      <p:sp>
        <p:nvSpPr>
          <p:cNvPr id="7" name="Textfeld 10"/>
          <p:cNvSpPr txBox="1"/>
          <p:nvPr/>
        </p:nvSpPr>
        <p:spPr>
          <a:xfrm>
            <a:off x="10457120" y="5202440"/>
            <a:ext cx="189154" cy="2255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66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528"/>
            <a:ext cx="6023220" cy="4458168"/>
          </a:xfrm>
          <a:prstGeom prst="rect">
            <a:avLst/>
          </a:prstGeom>
        </p:spPr>
      </p:pic>
      <p:sp>
        <p:nvSpPr>
          <p:cNvPr id="10" name="Rectangle 46">
            <a:extLst>
              <a:ext uri="{FF2B5EF4-FFF2-40B4-BE49-F238E27FC236}">
                <a16:creationId xmlns:a16="http://schemas.microsoft.com/office/drawing/2014/main" xmlns="" id="{4C883BAE-E835-4DC9-A44E-0FE03882E29B}"/>
              </a:ext>
            </a:extLst>
          </p:cNvPr>
          <p:cNvSpPr/>
          <p:nvPr/>
        </p:nvSpPr>
        <p:spPr>
          <a:xfrm>
            <a:off x="3059832" y="3987095"/>
            <a:ext cx="4452491" cy="6431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121918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67" kern="0" dirty="0">
                <a:solidFill>
                  <a:schemeClr val="accent1">
                    <a:lumMod val="75000"/>
                  </a:schemeClr>
                </a:solidFill>
              </a:rPr>
              <a:t>Adiabatic </a:t>
            </a:r>
            <a:r>
              <a:rPr lang="en-US" sz="1867" kern="0" dirty="0" smtClean="0">
                <a:solidFill>
                  <a:schemeClr val="accent1">
                    <a:lumMod val="75000"/>
                  </a:schemeClr>
                </a:solidFill>
              </a:rPr>
              <a:t>pre-cooling boost performance</a:t>
            </a:r>
            <a:endParaRPr lang="en-US" sz="1867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r" defTabSz="1219188">
              <a:lnSpc>
                <a:spcPct val="89000"/>
              </a:lnSpc>
              <a:defRPr/>
            </a:pPr>
            <a:endParaRPr lang="en-US" sz="1067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r" defTabSz="1219188">
              <a:lnSpc>
                <a:spcPct val="89000"/>
              </a:lnSpc>
              <a:defRPr/>
            </a:pPr>
            <a:r>
              <a:rPr lang="en-US" sz="1067" kern="0" dirty="0">
                <a:solidFill>
                  <a:schemeClr val="accent1">
                    <a:lumMod val="75000"/>
                  </a:schemeClr>
                </a:solidFill>
              </a:rPr>
              <a:t>For high outdoor temperatures and heavy system load</a:t>
            </a:r>
            <a:r>
              <a:rPr lang="en-US" sz="1067" kern="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9" y="4054531"/>
            <a:ext cx="2212299" cy="5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6674800" y="1457002"/>
            <a:ext cx="1312445" cy="26301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cxnSp>
        <p:nvCxnSpPr>
          <p:cNvPr id="39" name="Gerade Verbindung 38"/>
          <p:cNvCxnSpPr/>
          <p:nvPr/>
        </p:nvCxnSpPr>
        <p:spPr>
          <a:xfrm>
            <a:off x="3772740" y="3067266"/>
            <a:ext cx="3632" cy="11560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Sl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74" y="1858871"/>
            <a:ext cx="984384" cy="6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ub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303" y="2239046"/>
            <a:ext cx="904181" cy="6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B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979" y="2063764"/>
            <a:ext cx="1070203" cy="7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fino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436" y="2066398"/>
            <a:ext cx="1000385" cy="6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Verti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07" y="2053259"/>
            <a:ext cx="1069870" cy="7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feil nach links und rechts 34"/>
          <p:cNvSpPr/>
          <p:nvPr/>
        </p:nvSpPr>
        <p:spPr>
          <a:xfrm>
            <a:off x="1007604" y="2976793"/>
            <a:ext cx="4825745" cy="371291"/>
          </a:xfrm>
          <a:prstGeom prst="left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>
                  <a:lumMod val="93000"/>
                </a:srgb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sp>
        <p:nvSpPr>
          <p:cNvPr id="5" name="Rechteck 4"/>
          <p:cNvSpPr/>
          <p:nvPr/>
        </p:nvSpPr>
        <p:spPr>
          <a:xfrm>
            <a:off x="3843697" y="4403031"/>
            <a:ext cx="705642" cy="279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15" dirty="0">
                <a:solidFill>
                  <a:schemeClr val="bg1"/>
                </a:solidFill>
              </a:rPr>
              <a:t>Service</a:t>
            </a:r>
            <a:endParaRPr lang="de-DE" sz="1215" dirty="0">
              <a:solidFill>
                <a:schemeClr val="bg1"/>
              </a:solidFill>
            </a:endParaRPr>
          </a:p>
        </p:txBody>
      </p:sp>
      <p:pic>
        <p:nvPicPr>
          <p:cNvPr id="37" name="Picture 18" descr="GMM E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927" y="3550445"/>
            <a:ext cx="669813" cy="4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feil nach rechts 37"/>
          <p:cNvSpPr/>
          <p:nvPr/>
        </p:nvSpPr>
        <p:spPr>
          <a:xfrm>
            <a:off x="3690184" y="3543304"/>
            <a:ext cx="2012579" cy="433890"/>
          </a:xfrm>
          <a:prstGeom prst="rightArrow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sp>
        <p:nvSpPr>
          <p:cNvPr id="41" name="Textfeld 40"/>
          <p:cNvSpPr txBox="1"/>
          <p:nvPr/>
        </p:nvSpPr>
        <p:spPr>
          <a:xfrm>
            <a:off x="877991" y="1192675"/>
            <a:ext cx="1587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Cooler</a:t>
            </a:r>
            <a:endParaRPr lang="de-DE" sz="12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3772740" y="1154238"/>
            <a:ext cx="225063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Condenser / Fluid cooler</a:t>
            </a:r>
            <a:endParaRPr lang="de-DE" sz="1050" b="1" dirty="0"/>
          </a:p>
        </p:txBody>
      </p:sp>
      <p:sp>
        <p:nvSpPr>
          <p:cNvPr id="13" name="Rechteck 12"/>
          <p:cNvSpPr/>
          <p:nvPr/>
        </p:nvSpPr>
        <p:spPr>
          <a:xfrm>
            <a:off x="877992" y="1475813"/>
            <a:ext cx="5145382" cy="193242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sp>
        <p:nvSpPr>
          <p:cNvPr id="45" name="Rechteck 44"/>
          <p:cNvSpPr/>
          <p:nvPr/>
        </p:nvSpPr>
        <p:spPr>
          <a:xfrm>
            <a:off x="877992" y="3466243"/>
            <a:ext cx="5145382" cy="5945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sp>
        <p:nvSpPr>
          <p:cNvPr id="47" name="Pfeil nach links und rechts 46"/>
          <p:cNvSpPr/>
          <p:nvPr/>
        </p:nvSpPr>
        <p:spPr>
          <a:xfrm rot="10800000">
            <a:off x="877989" y="4337630"/>
            <a:ext cx="7109255" cy="421646"/>
          </a:xfrm>
          <a:prstGeom prst="leftRightArrow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pic>
        <p:nvPicPr>
          <p:cNvPr id="48" name="Picture 4" descr="Fl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706" y="3365196"/>
            <a:ext cx="1021328" cy="7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-sha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087" y="2514075"/>
            <a:ext cx="1042948" cy="7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Evaporative Condenser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746" y="1685324"/>
            <a:ext cx="976553" cy="6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feil nach links und rechts 54"/>
          <p:cNvSpPr/>
          <p:nvPr/>
        </p:nvSpPr>
        <p:spPr>
          <a:xfrm rot="5400000">
            <a:off x="5030987" y="2611178"/>
            <a:ext cx="2701175" cy="371291"/>
          </a:xfrm>
          <a:prstGeom prst="leftRightArrow">
            <a:avLst/>
          </a:prstGeom>
          <a:blipFill dpi="0" rotWithShape="0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5"/>
          </a:p>
        </p:txBody>
      </p:sp>
      <p:sp>
        <p:nvSpPr>
          <p:cNvPr id="56" name="Textfeld 55"/>
          <p:cNvSpPr txBox="1"/>
          <p:nvPr/>
        </p:nvSpPr>
        <p:spPr>
          <a:xfrm>
            <a:off x="6128876" y="1148056"/>
            <a:ext cx="53122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wet</a:t>
            </a:r>
            <a:endParaRPr lang="de-DE" sz="1050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6128876" y="4177312"/>
            <a:ext cx="53122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dry</a:t>
            </a:r>
            <a:endParaRPr lang="de-DE" sz="1050" b="1" dirty="0"/>
          </a:p>
        </p:txBody>
      </p:sp>
      <p:sp>
        <p:nvSpPr>
          <p:cNvPr id="58" name="Rechteck 57"/>
          <p:cNvSpPr/>
          <p:nvPr/>
        </p:nvSpPr>
        <p:spPr>
          <a:xfrm>
            <a:off x="3944946" y="3614763"/>
            <a:ext cx="764953" cy="279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15" dirty="0">
                <a:solidFill>
                  <a:schemeClr val="bg1"/>
                </a:solidFill>
              </a:rPr>
              <a:t>Controls</a:t>
            </a:r>
            <a:endParaRPr lang="de-DE" sz="1215" dirty="0">
              <a:solidFill>
                <a:schemeClr val="bg1"/>
              </a:solidFill>
            </a:endParaRPr>
          </a:p>
        </p:txBody>
      </p:sp>
      <p:pic>
        <p:nvPicPr>
          <p:cNvPr id="36" name="Picture 7" descr="R:\03AblageSamml\Bilddatenbank\Products\Condensers\GVD\3D\Print\2x4\XL\GVD_2x4V_o_21010_10_18_print_w_XL.pn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0771" y="2123390"/>
            <a:ext cx="952579" cy="6664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Güntner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FOR EVERY APPLICATION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769" y="3350050"/>
            <a:ext cx="1860725" cy="116530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932647"/>
            <a:ext cx="2228085" cy="17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G</a:t>
            </a:r>
            <a:r>
              <a:rPr lang="de-DE" altLang="en-US" dirty="0" smtClean="0">
                <a:solidFill>
                  <a:srgbClr val="005295"/>
                </a:solidFill>
                <a:cs typeface="Arial" panose="020B0604020202020204" pitchFamily="34" charset="0"/>
              </a:rPr>
              <a:t>ü</a:t>
            </a:r>
            <a:r>
              <a:rPr lang="en-US" dirty="0" err="1" smtClean="0"/>
              <a:t>ntner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</a:rPr>
              <a:t>EARTH FRIENDLY – GREEN – SECURITY - RELIABILITY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69080" y="1040130"/>
            <a:ext cx="5534258" cy="2892571"/>
          </a:xfrm>
        </p:spPr>
        <p:txBody>
          <a:bodyPr/>
          <a:lstStyle/>
          <a:p>
            <a:pPr marL="182876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20" b="1" u="sng" dirty="0"/>
              <a:t>Dry Coolers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Integrated </a:t>
            </a:r>
            <a:r>
              <a:rPr lang="en-US" sz="1620" dirty="0" smtClean="0"/>
              <a:t>Guntner controls</a:t>
            </a:r>
            <a:endParaRPr lang="en-US" sz="162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Energy efficiency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EC Motors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Reliability and </a:t>
            </a:r>
            <a:r>
              <a:rPr lang="en-US" sz="1620" dirty="0" smtClean="0"/>
              <a:t>Low Sound</a:t>
            </a:r>
            <a:endParaRPr lang="en-US" sz="162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Simple effectiveness of dry cooler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Minimal maintenance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Eliminate water treatment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Minimize winterization concerns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Mitigate risk of Legionella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endParaRPr lang="en-US" sz="162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20072" y="1064834"/>
            <a:ext cx="3818345" cy="3802015"/>
          </a:xfrm>
        </p:spPr>
        <p:txBody>
          <a:bodyPr/>
          <a:lstStyle/>
          <a:p>
            <a:pPr marL="182876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20" b="1" u="sng" dirty="0"/>
              <a:t>+ Adiabatic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Water savings typically 60% to 90% (+) vs evaporative </a:t>
            </a:r>
            <a:endParaRPr lang="en-US" sz="1620" dirty="0" smtClean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 smtClean="0"/>
              <a:t>Optimize water and/or Energy Usage</a:t>
            </a:r>
            <a:endParaRPr lang="en-US" sz="162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Easily replaceable </a:t>
            </a:r>
            <a:r>
              <a:rPr lang="en-US" sz="1620" dirty="0" smtClean="0"/>
              <a:t>pads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 smtClean="0"/>
              <a:t>No plumes</a:t>
            </a:r>
            <a:endParaRPr lang="en-US" sz="162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No water recirculation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/>
              <a:t>No pump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20" dirty="0" smtClean="0"/>
              <a:t>No </a:t>
            </a:r>
            <a:r>
              <a:rPr lang="en-US" sz="1620" dirty="0" err="1" smtClean="0"/>
              <a:t>aerosolization</a:t>
            </a:r>
            <a:endParaRPr lang="en-US" sz="1620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025" y="1674523"/>
            <a:ext cx="784103" cy="8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&quot;No&quot; Symbol 8"/>
          <p:cNvSpPr/>
          <p:nvPr/>
        </p:nvSpPr>
        <p:spPr bwMode="auto">
          <a:xfrm>
            <a:off x="3503679" y="1482142"/>
            <a:ext cx="1288796" cy="1251844"/>
          </a:xfrm>
          <a:prstGeom prst="noSmoking">
            <a:avLst>
              <a:gd name="adj" fmla="val 955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defRPr/>
            </a:pPr>
            <a:endParaRPr lang="en-US" sz="180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76" y="190605"/>
            <a:ext cx="8613459" cy="238400"/>
          </a:xfrm>
        </p:spPr>
        <p:txBody>
          <a:bodyPr/>
          <a:lstStyle/>
          <a:p>
            <a:pPr algn="ctr"/>
            <a:r>
              <a:rPr lang="en-US" sz="2000" dirty="0"/>
              <a:t>Questions?</a:t>
            </a:r>
          </a:p>
        </p:txBody>
      </p:sp>
      <p:pic>
        <p:nvPicPr>
          <p:cNvPr id="6" name="Picture 2" descr="http://2012books.lardbucket.org/books/job-searching-in-six-steps/section_12/19a959f358a71de739e4d418466f2e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5934" y="801757"/>
            <a:ext cx="6007408" cy="368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11" y="291672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4796" y="1427633"/>
            <a:ext cx="4422683" cy="3203285"/>
          </a:xfrm>
        </p:spPr>
        <p:txBody>
          <a:bodyPr/>
          <a:lstStyle/>
          <a:p>
            <a:r>
              <a:rPr lang="en-US" sz="1350" b="1" dirty="0"/>
              <a:t>Your Contact Person(s):</a:t>
            </a:r>
          </a:p>
          <a:p>
            <a:endParaRPr lang="en-US" sz="1350" b="1" dirty="0"/>
          </a:p>
          <a:p>
            <a:r>
              <a:rPr lang="en-US" sz="1350" b="1" dirty="0"/>
              <a:t>Jacob </a:t>
            </a:r>
            <a:r>
              <a:rPr lang="en-US" sz="1350" b="1" dirty="0"/>
              <a:t>Wolfe, </a:t>
            </a:r>
            <a:r>
              <a:rPr lang="en-US" sz="1350" dirty="0"/>
              <a:t>LEED AP</a:t>
            </a:r>
          </a:p>
          <a:p>
            <a:r>
              <a:rPr lang="en-US" sz="1350" dirty="0"/>
              <a:t>Vice President </a:t>
            </a:r>
            <a:r>
              <a:rPr lang="en-US" sz="1350" dirty="0"/>
              <a:t>Sales</a:t>
            </a:r>
            <a:endParaRPr lang="en-US" sz="1350" dirty="0"/>
          </a:p>
          <a:p>
            <a:r>
              <a:rPr lang="en-US" sz="1350" dirty="0"/>
              <a:t>Office: 847-781-0900</a:t>
            </a:r>
          </a:p>
          <a:p>
            <a:r>
              <a:rPr lang="en-US" sz="1350" dirty="0"/>
              <a:t>Cell:</a:t>
            </a:r>
            <a:r>
              <a:rPr lang="en-US" sz="1350" dirty="0"/>
              <a:t> </a:t>
            </a:r>
            <a:r>
              <a:rPr lang="en-US" sz="1350" dirty="0"/>
              <a:t>717-668-1154</a:t>
            </a:r>
            <a:endParaRPr lang="en-US" sz="1350" dirty="0"/>
          </a:p>
          <a:p>
            <a:r>
              <a:rPr lang="en-US" sz="1350" dirty="0"/>
              <a:t>Email</a:t>
            </a:r>
            <a:r>
              <a:rPr lang="en-US" sz="1350" dirty="0"/>
              <a:t>:</a:t>
            </a:r>
            <a:r>
              <a:rPr lang="en-US" sz="1350" b="1" i="1" dirty="0"/>
              <a:t> </a:t>
            </a:r>
            <a:r>
              <a:rPr lang="en-US" sz="1350" dirty="0"/>
              <a:t>Jacob.Wolfe@guentner.com</a:t>
            </a:r>
            <a:endParaRPr lang="en-US" sz="1350" dirty="0"/>
          </a:p>
          <a:p>
            <a:endParaRPr lang="en-US" sz="1350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11" y="291672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99592" y="1923678"/>
            <a:ext cx="7240154" cy="11665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159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 smtClean="0">
                <a:solidFill>
                  <a:srgbClr val="005295"/>
                </a:solidFill>
                <a:latin typeface="Arial"/>
              </a:rPr>
              <a:t>Trends</a:t>
            </a:r>
            <a:endParaRPr lang="de-DE" sz="3600" dirty="0">
              <a:solidFill>
                <a:srgbClr val="005295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Industry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131590"/>
            <a:ext cx="3745706" cy="33843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Water Scarcity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Cost of Water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LEED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Legionella concerns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Water quality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Minimize maintenance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Energy efficiency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44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9144"/>
            <a:ext cx="2743150" cy="38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84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Adiabatic Cooling?</a:t>
            </a:r>
            <a:br>
              <a:rPr lang="en-US" altLang="en-US" smtClean="0"/>
            </a:br>
            <a:r>
              <a:rPr lang="en-US" altLang="en-US" smtClean="0"/>
              <a:t>Availability of 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71550"/>
            <a:ext cx="5400600" cy="39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41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4199" y="335958"/>
            <a:ext cx="5111354" cy="951310"/>
          </a:xfrm>
        </p:spPr>
        <p:txBody>
          <a:bodyPr/>
          <a:lstStyle/>
          <a:p>
            <a:r>
              <a:rPr lang="en-US" altLang="en-US" dirty="0" smtClean="0"/>
              <a:t>Why Adiabatic Cooling? </a:t>
            </a:r>
            <a:br>
              <a:rPr lang="en-US" altLang="en-US" dirty="0" smtClean="0"/>
            </a:br>
            <a:r>
              <a:rPr lang="en-US" altLang="en-US" dirty="0" smtClean="0"/>
              <a:t>Cost of Water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1507" name="Content Placeholder 7"/>
          <p:cNvSpPr>
            <a:spLocks noGrp="1"/>
          </p:cNvSpPr>
          <p:nvPr>
            <p:ph sz="half" idx="1"/>
          </p:nvPr>
        </p:nvSpPr>
        <p:spPr>
          <a:xfrm>
            <a:off x="1760935" y="960835"/>
            <a:ext cx="5778103" cy="3752850"/>
          </a:xfrm>
        </p:spPr>
        <p:txBody>
          <a:bodyPr/>
          <a:lstStyle/>
          <a:p>
            <a:r>
              <a:rPr lang="en-US" altLang="en-US" dirty="0" smtClean="0"/>
              <a:t>Commercial Combined Water and Sewer Rates:</a:t>
            </a:r>
          </a:p>
          <a:p>
            <a:r>
              <a:rPr lang="en-US" altLang="en-US" dirty="0" smtClean="0"/>
              <a:t>National Average: </a:t>
            </a:r>
            <a:r>
              <a:rPr lang="en-US" altLang="en-US" b="1" dirty="0" smtClean="0">
                <a:solidFill>
                  <a:srgbClr val="FF0000"/>
                </a:solidFill>
              </a:rPr>
              <a:t>$10.27 per 1,000 gallons</a:t>
            </a:r>
            <a:r>
              <a:rPr lang="en-US" altLang="en-US" dirty="0" smtClean="0"/>
              <a:t>*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t="21530" r="30396" b="12117"/>
          <a:stretch>
            <a:fillRect/>
          </a:stretch>
        </p:blipFill>
        <p:spPr bwMode="auto">
          <a:xfrm>
            <a:off x="2412207" y="1671638"/>
            <a:ext cx="3888581" cy="281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2809876" y="4498182"/>
            <a:ext cx="3471271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15"/>
              <a:t>Average Annual Water Price Escalation Rates**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6381429" y="4278891"/>
            <a:ext cx="285631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750"/>
              <a:t>*Source: AWWA’s 2016 Water and Wastewater Rate Survey</a:t>
            </a:r>
          </a:p>
          <a:p>
            <a:pPr>
              <a:spcBef>
                <a:spcPct val="0"/>
              </a:spcBef>
            </a:pPr>
            <a:r>
              <a:rPr lang="en-US" altLang="en-US" sz="750"/>
              <a:t>**Source: USDOE Water and Wastewater Annual Price Escalation Rates for Select Cities across the United States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42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99592" y="1923678"/>
            <a:ext cx="7240154" cy="11665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159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 smtClean="0">
                <a:solidFill>
                  <a:srgbClr val="005295"/>
                </a:solidFill>
                <a:latin typeface="Arial"/>
              </a:rPr>
              <a:t>ADIABATIC COOLING</a:t>
            </a:r>
            <a:endParaRPr lang="de-DE" sz="3600" dirty="0">
              <a:solidFill>
                <a:srgbClr val="00529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7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strong Brand -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269083" y="692765"/>
            <a:ext cx="8613458" cy="193998"/>
          </a:xfrm>
        </p:spPr>
        <p:txBody>
          <a:bodyPr/>
          <a:lstStyle/>
          <a:p>
            <a:r>
              <a:rPr lang="de-DE" dirty="0" smtClean="0"/>
              <a:t>ADIABATIC VS HYBRID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975377" y="1016995"/>
            <a:ext cx="26290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8833">
              <a:spcBef>
                <a:spcPts val="600"/>
              </a:spcBef>
            </a:pPr>
            <a:r>
              <a:rPr lang="de-CH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ＭＳ Ｐゴシック"/>
              </a:rPr>
              <a:t>HTK</a:t>
            </a:r>
            <a:r>
              <a:rPr lang="de-CH" sz="1600" b="1" i="1" dirty="0">
                <a:solidFill>
                  <a:srgbClr val="0063AF"/>
                </a:solidFill>
                <a:latin typeface="+mj-lt"/>
                <a:ea typeface="ＭＳ Ｐゴシック"/>
              </a:rPr>
              <a:t> </a:t>
            </a:r>
            <a:r>
              <a:rPr lang="de-CH" sz="1000" b="1" i="1" dirty="0">
                <a:solidFill>
                  <a:srgbClr val="D90000"/>
                </a:solidFill>
                <a:latin typeface="+mj-lt"/>
                <a:ea typeface="ＭＳ Ｐゴシック"/>
              </a:rPr>
              <a:t>Hybrid</a:t>
            </a:r>
            <a:r>
              <a:rPr lang="de-CH" sz="1000" b="1" i="1" dirty="0">
                <a:solidFill>
                  <a:srgbClr val="505050"/>
                </a:solidFill>
                <a:latin typeface="+mj-lt"/>
                <a:ea typeface="ＭＳ Ｐゴシック"/>
              </a:rPr>
              <a:t> </a:t>
            </a:r>
            <a:r>
              <a:rPr lang="de-CH" sz="10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ＭＳ Ｐゴシック"/>
              </a:rPr>
              <a:t>High Performance</a:t>
            </a:r>
            <a:r>
              <a:rPr lang="de-CH" sz="1000" b="1" i="1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ＭＳ Ｐゴシック"/>
              </a:rPr>
              <a:t>®</a:t>
            </a:r>
          </a:p>
          <a:p>
            <a:pPr indent="-198833">
              <a:spcBef>
                <a:spcPts val="600"/>
              </a:spcBef>
            </a:pPr>
            <a:r>
              <a:rPr lang="de-CH" sz="1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evaporation</a:t>
            </a:r>
            <a:endParaRPr lang="de-CH" sz="1800" b="1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defTabSz="685793">
              <a:defRPr/>
            </a:pPr>
            <a:r>
              <a:rPr lang="de-CH" sz="1600" b="1" kern="0" dirty="0">
                <a:solidFill>
                  <a:srgbClr val="505050"/>
                </a:solidFill>
                <a:latin typeface="+mj-lt"/>
                <a:ea typeface="ＭＳ Ｐゴシック"/>
              </a:rPr>
              <a:t> </a:t>
            </a:r>
            <a:endParaRPr lang="en-US" sz="16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0" y="1783396"/>
            <a:ext cx="3833492" cy="309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-39697" y="2043998"/>
            <a:ext cx="4523383" cy="2614683"/>
            <a:chOff x="216505" y="2692389"/>
            <a:chExt cx="6031179" cy="3486242"/>
          </a:xfrm>
        </p:grpSpPr>
        <p:sp>
          <p:nvSpPr>
            <p:cNvPr id="20" name="Textfeld 19"/>
            <p:cNvSpPr txBox="1"/>
            <p:nvPr/>
          </p:nvSpPr>
          <p:spPr>
            <a:xfrm>
              <a:off x="2682044" y="4091624"/>
              <a:ext cx="7356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1800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de-DE" sz="1350" dirty="0" smtClean="0">
                  <a:solidFill>
                    <a:schemeClr val="bg1"/>
                  </a:solidFill>
                </a:rPr>
                <a:t>75</a:t>
              </a:r>
              <a:r>
                <a:rPr lang="de-DE" sz="1350" dirty="0" smtClean="0">
                  <a:solidFill>
                    <a:schemeClr val="bg1"/>
                  </a:solidFill>
                </a:rPr>
                <a:t>°F</a:t>
              </a:r>
              <a:endParaRPr lang="de-CH" sz="135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16505" y="3874307"/>
              <a:ext cx="12785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1350">
                  <a:solidFill>
                    <a:schemeClr val="bg1"/>
                  </a:solidFill>
                </a:defRPr>
              </a:lvl1pPr>
            </a:lstStyle>
            <a:p>
              <a:r>
                <a:rPr lang="de-DE" dirty="0" smtClean="0"/>
                <a:t>95°F</a:t>
              </a:r>
              <a:endParaRPr lang="de-DE" dirty="0"/>
            </a:p>
            <a:p>
              <a:r>
                <a:rPr lang="de-DE" dirty="0"/>
                <a:t>(</a:t>
              </a:r>
              <a:r>
                <a:rPr lang="de-DE" dirty="0" smtClean="0"/>
                <a:t>T</a:t>
              </a:r>
              <a:r>
                <a:rPr lang="de-DE" baseline="-25000" dirty="0" smtClean="0"/>
                <a:t>WB</a:t>
              </a:r>
              <a:r>
                <a:rPr lang="de-DE" dirty="0" smtClean="0"/>
                <a:t>72</a:t>
              </a:r>
              <a:r>
                <a:rPr lang="de-DE" dirty="0" smtClean="0"/>
                <a:t>°F)</a:t>
              </a:r>
              <a:endParaRPr lang="de-CH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857481" y="2692389"/>
              <a:ext cx="7356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 smtClean="0">
                  <a:solidFill>
                    <a:srgbClr val="FF0000"/>
                  </a:solidFill>
                </a:rPr>
                <a:t>95</a:t>
              </a:r>
              <a:r>
                <a:rPr lang="de-DE" sz="1350" dirty="0" smtClean="0">
                  <a:solidFill>
                    <a:srgbClr val="FF0000"/>
                  </a:solidFill>
                </a:rPr>
                <a:t>°F</a:t>
              </a:r>
              <a:endParaRPr lang="de-CH" sz="135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920450" y="5778522"/>
              <a:ext cx="7356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86</a:t>
              </a:r>
              <a:r>
                <a:rPr lang="de-DE" sz="135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°F</a:t>
              </a:r>
              <a:endParaRPr lang="de-CH" sz="135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512012" y="3905646"/>
              <a:ext cx="7356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 smtClean="0">
                  <a:solidFill>
                    <a:schemeClr val="bg1"/>
                  </a:solidFill>
                </a:rPr>
                <a:t>90</a:t>
              </a:r>
              <a:r>
                <a:rPr lang="de-DE" sz="1350" dirty="0" smtClean="0">
                  <a:solidFill>
                    <a:schemeClr val="bg1"/>
                  </a:solidFill>
                </a:rPr>
                <a:t>°F</a:t>
              </a:r>
              <a:endParaRPr lang="de-CH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474594" y="1842286"/>
            <a:ext cx="2904424" cy="2974830"/>
            <a:chOff x="5386660" y="2119993"/>
            <a:chExt cx="2725635" cy="3397239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660" y="2119993"/>
              <a:ext cx="2497708" cy="3397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>
              <a:off x="7594506" y="3362655"/>
              <a:ext cx="517789" cy="342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 smtClean="0">
                  <a:solidFill>
                    <a:schemeClr val="bg1"/>
                  </a:solidFill>
                </a:rPr>
                <a:t>86</a:t>
              </a:r>
              <a:r>
                <a:rPr lang="de-DE" sz="1350" dirty="0" smtClean="0">
                  <a:solidFill>
                    <a:schemeClr val="bg1"/>
                  </a:solidFill>
                </a:rPr>
                <a:t>°F</a:t>
              </a:r>
              <a:endParaRPr lang="de-CH" sz="135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329478" y="2369591"/>
              <a:ext cx="517789" cy="342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 smtClean="0">
                  <a:solidFill>
                    <a:srgbClr val="FF0000"/>
                  </a:solidFill>
                </a:rPr>
                <a:t>90</a:t>
              </a:r>
              <a:r>
                <a:rPr lang="de-DE" sz="1350" dirty="0" smtClean="0">
                  <a:solidFill>
                    <a:srgbClr val="FF0000"/>
                  </a:solidFill>
                </a:rPr>
                <a:t>°F</a:t>
              </a:r>
              <a:endParaRPr lang="de-CH" sz="135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386660" y="4914522"/>
              <a:ext cx="517789" cy="342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81</a:t>
              </a:r>
              <a:r>
                <a:rPr lang="de-DE" sz="135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°F</a:t>
              </a:r>
              <a:endParaRPr lang="de-CH" sz="135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5012060" y="2885676"/>
            <a:ext cx="1068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z="1350" dirty="0" smtClean="0">
                <a:solidFill>
                  <a:schemeClr val="bg1"/>
                </a:solidFill>
              </a:rPr>
              <a:t>95</a:t>
            </a:r>
            <a:r>
              <a:rPr lang="de-DE" sz="1350" dirty="0" smtClean="0">
                <a:solidFill>
                  <a:schemeClr val="bg1"/>
                </a:solidFill>
              </a:rPr>
              <a:t>°F</a:t>
            </a:r>
            <a:endParaRPr lang="de-DE" sz="1350" dirty="0">
              <a:solidFill>
                <a:schemeClr val="bg1"/>
              </a:solidFill>
            </a:endParaRPr>
          </a:p>
          <a:p>
            <a:r>
              <a:rPr lang="de-DE" sz="1350" dirty="0">
                <a:solidFill>
                  <a:schemeClr val="bg1"/>
                </a:solidFill>
              </a:rPr>
              <a:t>(</a:t>
            </a:r>
            <a:r>
              <a:rPr lang="de-DE" sz="1350" dirty="0" smtClean="0">
                <a:solidFill>
                  <a:schemeClr val="bg1"/>
                </a:solidFill>
              </a:rPr>
              <a:t>T</a:t>
            </a:r>
            <a:r>
              <a:rPr lang="de-DE" sz="1350" baseline="-25000" dirty="0" smtClean="0">
                <a:solidFill>
                  <a:schemeClr val="bg1"/>
                </a:solidFill>
              </a:rPr>
              <a:t>WB</a:t>
            </a:r>
            <a:r>
              <a:rPr lang="de-DE" sz="1350" dirty="0" smtClean="0">
                <a:solidFill>
                  <a:schemeClr val="bg1"/>
                </a:solidFill>
              </a:rPr>
              <a:t>72</a:t>
            </a:r>
            <a:r>
              <a:rPr lang="de-DE" sz="1350" dirty="0" smtClean="0">
                <a:solidFill>
                  <a:schemeClr val="bg1"/>
                </a:solidFill>
              </a:rPr>
              <a:t>°F)</a:t>
            </a:r>
            <a:endParaRPr lang="de-CH" sz="1350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25167" y="101295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98833">
              <a:spcBef>
                <a:spcPts val="600"/>
              </a:spcBef>
            </a:pPr>
            <a:r>
              <a:rPr lang="de-CH" sz="2000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/>
              </a:rPr>
              <a:t>ADC</a:t>
            </a:r>
            <a:r>
              <a:rPr lang="de-CH" sz="2000" b="1" i="1" dirty="0">
                <a:solidFill>
                  <a:srgbClr val="0063AF"/>
                </a:solidFill>
                <a:ea typeface="ＭＳ Ｐゴシック"/>
              </a:rPr>
              <a:t> </a:t>
            </a:r>
            <a:r>
              <a:rPr lang="de-CH" sz="1000" b="1" i="1" dirty="0" err="1">
                <a:solidFill>
                  <a:srgbClr val="D90000"/>
                </a:solidFill>
                <a:ea typeface="ＭＳ Ｐゴシック"/>
              </a:rPr>
              <a:t>Advanced</a:t>
            </a:r>
            <a:r>
              <a:rPr lang="de-CH" sz="1000" b="1" i="1" dirty="0">
                <a:solidFill>
                  <a:srgbClr val="D90000"/>
                </a:solidFill>
                <a:ea typeface="ＭＳ Ｐゴシック"/>
              </a:rPr>
              <a:t> </a:t>
            </a:r>
            <a:r>
              <a:rPr lang="de-CH" sz="1000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/>
              </a:rPr>
              <a:t>Dry Cooler</a:t>
            </a:r>
            <a:endParaRPr lang="de-CH" sz="2000" b="1" dirty="0">
              <a:solidFill>
                <a:schemeClr val="tx2">
                  <a:lumMod val="40000"/>
                  <a:lumOff val="60000"/>
                </a:schemeClr>
              </a:solidFill>
              <a:ea typeface="ＭＳ Ｐゴシック"/>
            </a:endParaRPr>
          </a:p>
          <a:p>
            <a:pPr marL="198833" lvl="1" indent="-198833"/>
            <a:r>
              <a:rPr lang="de-CH" altLang="de-DE" sz="1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adiabatic</a:t>
            </a:r>
            <a:endParaRPr lang="de-CH" altLang="de-DE" sz="2000" dirty="0">
              <a:latin typeface="Calibr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IS ADIABATIC COOLING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69080" y="1040130"/>
            <a:ext cx="2553126" cy="3577590"/>
          </a:xfrm>
        </p:spPr>
        <p:txBody>
          <a:bodyPr/>
          <a:lstStyle/>
          <a:p>
            <a:pPr marL="308610" indent="-30861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Adiabatic cooling reduces temperature without heat exchange</a:t>
            </a:r>
          </a:p>
          <a:p>
            <a:pPr marL="308610" indent="-30861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Air moves through a Wetted Pad and is Pre-Cooled Before Passing Through a Dry Coil</a:t>
            </a:r>
          </a:p>
          <a:p>
            <a:pPr marL="308610" indent="-30861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Same Premise for Hydro Spray, except Misting Water Before the Dry Fin coil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001" y="982744"/>
            <a:ext cx="4578108" cy="317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4" y="168961"/>
            <a:ext cx="1072957" cy="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üntner">
      <a:dk1>
        <a:srgbClr val="005295"/>
      </a:dk1>
      <a:lt1>
        <a:srgbClr val="FFFFFF"/>
      </a:lt1>
      <a:dk2>
        <a:srgbClr val="005295"/>
      </a:dk2>
      <a:lt2>
        <a:srgbClr val="CCCCCC"/>
      </a:lt2>
      <a:accent1>
        <a:srgbClr val="0062AE"/>
      </a:accent1>
      <a:accent2>
        <a:srgbClr val="009EE3"/>
      </a:accent2>
      <a:accent3>
        <a:srgbClr val="A2C510"/>
      </a:accent3>
      <a:accent4>
        <a:srgbClr val="F39100"/>
      </a:accent4>
      <a:accent5>
        <a:srgbClr val="00427A"/>
      </a:accent5>
      <a:accent6>
        <a:srgbClr val="D5072D"/>
      </a:accent6>
      <a:hlink>
        <a:srgbClr val="009EE3"/>
      </a:hlink>
      <a:folHlink>
        <a:srgbClr val="F39100"/>
      </a:folHlink>
    </a:clrScheme>
    <a:fontScheme name="Günt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FD6EEF0-09EA-4AB8-83BC-99E2E8633FE2}" vid="{AF086A40-4DB6-4027-ADA7-E472B6A4524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Güntner_PPT_2018_1</Template>
  <TotalTime>2258</TotalTime>
  <Words>679</Words>
  <Application>Microsoft Office PowerPoint</Application>
  <PresentationFormat>On-screen Show (16:9)</PresentationFormat>
  <Paragraphs>276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dt-line-industry-01</vt:lpstr>
      <vt:lpstr>dt-line-people-01</vt:lpstr>
      <vt:lpstr>dt-line-transportation-01</vt:lpstr>
      <vt:lpstr>Tw Cen MT</vt:lpstr>
      <vt:lpstr>Wingdings</vt:lpstr>
      <vt:lpstr>Default Theme</vt:lpstr>
      <vt:lpstr>PowerPoint Presentation</vt:lpstr>
      <vt:lpstr>Adiabatic dry cooler high density</vt:lpstr>
      <vt:lpstr>PowerPoint Presentation</vt:lpstr>
      <vt:lpstr>Industry Trends</vt:lpstr>
      <vt:lpstr>Why Adiabatic Cooling? Availability of Water</vt:lpstr>
      <vt:lpstr>Why Adiabatic Cooling?  Cost of Water </vt:lpstr>
      <vt:lpstr>PowerPoint Presentation</vt:lpstr>
      <vt:lpstr>One strong Brand - two technologies</vt:lpstr>
      <vt:lpstr>ADIABATIC APPLICATION</vt:lpstr>
      <vt:lpstr>Adiabatic Cooling Delivery System </vt:lpstr>
      <vt:lpstr>Applications</vt:lpstr>
      <vt:lpstr>Adiabatic Cooling System (ACS) Components &amp; Schematic</vt:lpstr>
      <vt:lpstr>Adiabatic Cooling Systems Control</vt:lpstr>
      <vt:lpstr>PowerPoint Presentation</vt:lpstr>
      <vt:lpstr>PowerPoint Presentation</vt:lpstr>
      <vt:lpstr>Closed Circuit Cooling Tower Vs Adiabatic Comparison</vt:lpstr>
      <vt:lpstr>PowerPoint Presentation</vt:lpstr>
      <vt:lpstr>ADIABATIC Comparison</vt:lpstr>
      <vt:lpstr>ADIABATIC DRY COOLER HIGH DENSITY</vt:lpstr>
      <vt:lpstr>Adiabatic dry cooler high density</vt:lpstr>
      <vt:lpstr>HOW IT WORKS</vt:lpstr>
      <vt:lpstr>Güntner Products</vt:lpstr>
      <vt:lpstr>Why Güntner?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Cantu, Ivan</dc:creator>
  <cp:lastModifiedBy>Wolfe, Jacob</cp:lastModifiedBy>
  <cp:revision>33</cp:revision>
  <dcterms:created xsi:type="dcterms:W3CDTF">2018-03-09T20:53:08Z</dcterms:created>
  <dcterms:modified xsi:type="dcterms:W3CDTF">2020-02-04T14:33:32Z</dcterms:modified>
</cp:coreProperties>
</file>